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4" r:id="rId1"/>
  </p:sldMasterIdLst>
  <p:notesMasterIdLst>
    <p:notesMasterId r:id="rId14"/>
  </p:notesMasterIdLst>
  <p:handoutMasterIdLst>
    <p:handoutMasterId r:id="rId15"/>
  </p:handoutMasterIdLst>
  <p:sldIdLst>
    <p:sldId id="259" r:id="rId2"/>
    <p:sldId id="260" r:id="rId3"/>
    <p:sldId id="275" r:id="rId4"/>
    <p:sldId id="262" r:id="rId5"/>
    <p:sldId id="277" r:id="rId6"/>
    <p:sldId id="261" r:id="rId7"/>
    <p:sldId id="272" r:id="rId8"/>
    <p:sldId id="276" r:id="rId9"/>
    <p:sldId id="268" r:id="rId10"/>
    <p:sldId id="264" r:id="rId11"/>
    <p:sldId id="279" r:id="rId12"/>
    <p:sldId id="278"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599" autoAdjust="0"/>
  </p:normalViewPr>
  <p:slideViewPr>
    <p:cSldViewPr>
      <p:cViewPr>
        <p:scale>
          <a:sx n="80" d="100"/>
          <a:sy n="80" d="100"/>
        </p:scale>
        <p:origin x="-78" y="-78"/>
      </p:cViewPr>
      <p:guideLst>
        <p:guide orient="horz" pos="2160"/>
        <p:guide pos="2880"/>
      </p:guideLst>
    </p:cSldViewPr>
  </p:slideViewPr>
  <p:outlineViewPr>
    <p:cViewPr>
      <p:scale>
        <a:sx n="33" d="100"/>
        <a:sy n="33" d="100"/>
      </p:scale>
      <p:origin x="0" y="435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DA3DD-0486-4264-80C6-4092733A24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9CA420-FE59-4150-B583-04D612D040BB}" type="pres">
      <dgm:prSet presAssocID="{A60DA3DD-0486-4264-80C6-4092733A24EA}" presName="linear" presStyleCnt="0">
        <dgm:presLayoutVars>
          <dgm:animLvl val="lvl"/>
          <dgm:resizeHandles val="exact"/>
        </dgm:presLayoutVars>
      </dgm:prSet>
      <dgm:spPr/>
      <dgm:t>
        <a:bodyPr/>
        <a:lstStyle/>
        <a:p>
          <a:endParaRPr lang="en-US"/>
        </a:p>
      </dgm:t>
    </dgm:pt>
  </dgm:ptLst>
  <dgm:cxnLst>
    <dgm:cxn modelId="{20B37BE3-0151-4292-B1B1-D58C71054AD8}" type="presOf" srcId="{A60DA3DD-0486-4264-80C6-4092733A24EA}" destId="{5E9CA420-FE59-4150-B583-04D612D040B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DA3DD-0486-4264-80C6-4092733A24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9CA420-FE59-4150-B583-04D612D040BB}" type="pres">
      <dgm:prSet presAssocID="{A60DA3DD-0486-4264-80C6-4092733A24EA}" presName="linear" presStyleCnt="0">
        <dgm:presLayoutVars>
          <dgm:animLvl val="lvl"/>
          <dgm:resizeHandles val="exact"/>
        </dgm:presLayoutVars>
      </dgm:prSet>
      <dgm:spPr/>
      <dgm:t>
        <a:bodyPr/>
        <a:lstStyle/>
        <a:p>
          <a:endParaRPr lang="en-US"/>
        </a:p>
      </dgm:t>
    </dgm:pt>
  </dgm:ptLst>
  <dgm:cxnLst>
    <dgm:cxn modelId="{2151307F-AF4A-443D-A7AB-80C610A05AC4}" type="presOf" srcId="{A60DA3DD-0486-4264-80C6-4092733A24EA}" destId="{5E9CA420-FE59-4150-B583-04D612D040B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pitchFamily="34" charset="0"/>
              </a:defRPr>
            </a:lvl1pPr>
          </a:lstStyle>
          <a:p>
            <a:pPr>
              <a:defRPr/>
            </a:pPr>
            <a:fld id="{F978AB5C-98F8-4573-839B-0DBFE2F54751}" type="datetimeFigureOut">
              <a:rPr lang="en-US"/>
              <a:pPr>
                <a:defRPr/>
              </a:pPr>
              <a:t>11/3/2016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pitchFamily="34" charset="0"/>
              </a:defRPr>
            </a:lvl1pPr>
          </a:lstStyle>
          <a:p>
            <a:pPr>
              <a:defRPr/>
            </a:pPr>
            <a:fld id="{0382D394-B9C3-4BF0-BB96-162646235995}" type="slidenum">
              <a:rPr lang="en-US"/>
              <a:pPr>
                <a:defRPr/>
              </a:pPr>
              <a:t>‹#›</a:t>
            </a:fld>
            <a:endParaRPr lang="en-US"/>
          </a:p>
        </p:txBody>
      </p:sp>
    </p:spTree>
    <p:extLst>
      <p:ext uri="{BB962C8B-B14F-4D97-AF65-F5344CB8AC3E}">
        <p14:creationId xmlns:p14="http://schemas.microsoft.com/office/powerpoint/2010/main" xmlns="" val="21315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B30D8827-1A2A-4D36-B9B8-87A6C495C68E}" type="datetimeFigureOut">
              <a:rPr lang="en-US"/>
              <a:pPr>
                <a:defRPr/>
              </a:pPr>
              <a:t>11/3/2016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5C894556-DD72-4E69-BD6C-2EFA9FEF3720}" type="slidenum">
              <a:rPr lang="en-US"/>
              <a:pPr>
                <a:defRPr/>
              </a:pPr>
              <a:t>‹#›</a:t>
            </a:fld>
            <a:endParaRPr lang="en-US"/>
          </a:p>
        </p:txBody>
      </p:sp>
    </p:spTree>
    <p:extLst>
      <p:ext uri="{BB962C8B-B14F-4D97-AF65-F5344CB8AC3E}">
        <p14:creationId xmlns:p14="http://schemas.microsoft.com/office/powerpoint/2010/main" xmlns="" val="278201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283CFB6F-6A14-4520-AFAB-F7FACA033805}"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F992295D-8D35-4C8E-A919-FFC72AAB3D34}"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894556-DD72-4E69-BD6C-2EFA9FEF3720}"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912813"/>
            <a:endParaRPr lang="en-US" smtClean="0"/>
          </a:p>
        </p:txBody>
      </p:sp>
      <p:sp>
        <p:nvSpPr>
          <p:cNvPr id="4" name="Slide Number Placeholder 3"/>
          <p:cNvSpPr>
            <a:spLocks noGrp="1"/>
          </p:cNvSpPr>
          <p:nvPr>
            <p:ph type="sldNum" sz="quarter" idx="5"/>
          </p:nvPr>
        </p:nvSpPr>
        <p:spPr/>
        <p:txBody>
          <a:bodyPr/>
          <a:lstStyle/>
          <a:p>
            <a:pPr>
              <a:defRPr/>
            </a:pPr>
            <a:fld id="{71F63726-5559-407E-96D1-F624EEB5D863}"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0EDBFA3-37AB-4818-B00D-58169DAECBB9}"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B6A8215-4F08-4EFA-BBC2-01AF45350D2F}" type="datetime1">
              <a:rPr lang="en-US" smtClean="0"/>
              <a:pPr>
                <a:defRPr/>
              </a:pPr>
              <a:t>11/3/2016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DD664F-27B8-482C-B25A-F417317DC4A8}" type="slidenum">
              <a:rPr lang="en-US" smtClean="0"/>
              <a:pPr>
                <a:defRPr/>
              </a:pPr>
              <a:t>‹#›</a:t>
            </a:fld>
            <a:endParaRPr lang="en-US"/>
          </a:p>
        </p:txBody>
      </p:sp>
      <p:sp>
        <p:nvSpPr>
          <p:cNvPr id="7" name="TextBox 6"/>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8" name="TextBox 7"/>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9"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C9EF608-C632-4C6E-A87A-B9FA80B310B3}" type="datetime1">
              <a:rPr lang="en-US" smtClean="0"/>
              <a:pPr>
                <a:defRPr/>
              </a:pPr>
              <a:t>11/3/2016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D362D0-953E-47B4-B0AB-D0DA836E9850}" type="slidenum">
              <a:rPr lang="en-US" smtClean="0"/>
              <a:pPr>
                <a:defRPr/>
              </a:pPr>
              <a:t>‹#›</a:t>
            </a:fld>
            <a:endParaRPr lang="en-US"/>
          </a:p>
        </p:txBody>
      </p:sp>
      <p:sp>
        <p:nvSpPr>
          <p:cNvPr id="7" name="TextBox 6"/>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8" name="TextBox 7"/>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9"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7C6BF8F-0F66-464A-AD99-B9F2946A0537}" type="datetime1">
              <a:rPr lang="en-US" smtClean="0"/>
              <a:pPr>
                <a:defRPr/>
              </a:pPr>
              <a:t>11/3/2016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16E500-0A82-4A0A-A4FE-DCFFD7E52814}" type="slidenum">
              <a:rPr lang="en-US" smtClean="0"/>
              <a:pPr>
                <a:defRPr/>
              </a:pPr>
              <a:t>‹#›</a:t>
            </a:fld>
            <a:endParaRPr lang="en-US"/>
          </a:p>
        </p:txBody>
      </p:sp>
      <p:sp>
        <p:nvSpPr>
          <p:cNvPr id="7" name="TextBox 6"/>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8" name="TextBox 7"/>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9"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4" name="Rectangle 3"/>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dirty="0">
              <a:latin typeface="+mn-lt"/>
            </a:endParaRPr>
          </a:p>
        </p:txBody>
      </p:sp>
      <p:sp>
        <p:nvSpPr>
          <p:cNvPr id="11" name="Oval 10"/>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p>
            <a:pPr algn="ctr" fontAlgn="auto">
              <a:spcBef>
                <a:spcPts val="0"/>
              </a:spcBef>
              <a:spcAft>
                <a:spcPts val="0"/>
              </a:spcAft>
              <a:defRPr/>
            </a:pPr>
            <a:endParaRPr lang="en-US"/>
          </a:p>
        </p:txBody>
      </p:sp>
      <p:sp>
        <p:nvSpPr>
          <p:cNvPr id="12" name="Oval 11"/>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p>
            <a:pPr algn="ctr" fontAlgn="auto">
              <a:spcBef>
                <a:spcPts val="0"/>
              </a:spcBef>
              <a:spcAft>
                <a:spcPts val="0"/>
              </a:spcAft>
              <a:defRPr/>
            </a:pPr>
            <a:endParaRPr lang="en-US"/>
          </a:p>
        </p:txBody>
      </p:sp>
      <p:sp>
        <p:nvSpPr>
          <p:cNvPr id="13" name="TextBox 12"/>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14" name="TextBox 13"/>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15"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pic>
        <p:nvPicPr>
          <p:cNvPr id="16" name="Picture 6" descr="bcpGrgbL.jpg"/>
          <p:cNvPicPr>
            <a:picLocks noChangeAspect="1"/>
          </p:cNvPicPr>
          <p:nvPr userDrawn="1"/>
        </p:nvPicPr>
        <p:blipFill>
          <a:blip r:embed="rId3" cstate="print"/>
          <a:srcRect/>
          <a:stretch>
            <a:fillRect/>
          </a:stretch>
        </p:blipFill>
        <p:spPr bwMode="auto">
          <a:xfrm>
            <a:off x="1371600" y="195263"/>
            <a:ext cx="6477000" cy="1938337"/>
          </a:xfrm>
          <a:prstGeom prst="rect">
            <a:avLst/>
          </a:prstGeom>
          <a:noFill/>
          <a:ln w="9525">
            <a:noFill/>
            <a:miter lim="800000"/>
            <a:headEnd/>
            <a:tailEnd/>
          </a:ln>
        </p:spPr>
      </p:pic>
      <p:sp>
        <p:nvSpPr>
          <p:cNvPr id="8" name="Title 7"/>
          <p:cNvSpPr>
            <a:spLocks noGrp="1"/>
          </p:cNvSpPr>
          <p:nvPr>
            <p:ph type="ctrTitle"/>
          </p:nvPr>
        </p:nvSpPr>
        <p:spPr>
          <a:xfrm>
            <a:off x="762000" y="3276600"/>
            <a:ext cx="7772400" cy="1752600"/>
          </a:xfrm>
        </p:spPr>
        <p:txBody>
          <a:bodyPr/>
          <a:lstStyle>
            <a:lvl1pPr>
              <a:defRPr sz="4200">
                <a:solidFill>
                  <a:schemeClr val="accent1"/>
                </a:solidFill>
              </a:defRPr>
            </a:lvl1pPr>
          </a:lstStyle>
          <a:p>
            <a:r>
              <a:rPr lang="en-US" dirty="0" smtClean="0"/>
              <a:t>Click to edit Master title style</a:t>
            </a:r>
            <a:endParaRPr lang="en-US" dirty="0"/>
          </a:p>
        </p:txBody>
      </p:sp>
      <p:sp>
        <p:nvSpPr>
          <p:cNvPr id="17" name="Date Placeholder 27"/>
          <p:cNvSpPr>
            <a:spLocks noGrp="1"/>
          </p:cNvSpPr>
          <p:nvPr>
            <p:ph type="dt" sz="half" idx="10"/>
          </p:nvPr>
        </p:nvSpPr>
        <p:spPr/>
        <p:txBody>
          <a:bodyPr/>
          <a:lstStyle>
            <a:lvl1pPr>
              <a:defRPr/>
            </a:lvl1pPr>
          </a:lstStyle>
          <a:p>
            <a:pPr>
              <a:defRPr/>
            </a:pPr>
            <a:fld id="{B299F0F5-7F76-4B64-B4E3-97FE14492BC0}" type="datetime1">
              <a:rPr lang="en-US" smtClean="0"/>
              <a:pPr>
                <a:defRPr/>
              </a:pPr>
              <a:t>11/3/2016</a:t>
            </a:fld>
            <a:endParaRPr lang="en-US"/>
          </a:p>
        </p:txBody>
      </p:sp>
      <p:sp>
        <p:nvSpPr>
          <p:cNvPr id="18" name="Footer Placeholder 16"/>
          <p:cNvSpPr>
            <a:spLocks noGrp="1"/>
          </p:cNvSpPr>
          <p:nvPr>
            <p:ph type="ftr" sz="quarter" idx="11"/>
          </p:nvPr>
        </p:nvSpPr>
        <p:spPr>
          <a:xfrm>
            <a:off x="304800" y="6410325"/>
            <a:ext cx="838200" cy="366713"/>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21E6BFDC-C08E-4875-9172-E932C0A161F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4" name="TextBox 3"/>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5" name="TextBox 4"/>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7"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
        <p:nvSpPr>
          <p:cNvPr id="2" name="Title 1"/>
          <p:cNvSpPr>
            <a:spLocks noGrp="1"/>
          </p:cNvSpPr>
          <p:nvPr>
            <p:ph type="title"/>
          </p:nvPr>
        </p:nvSpPr>
        <p:spPr/>
        <p:txBody>
          <a:bodyPr/>
          <a:lstStyle>
            <a:lvl1pPr>
              <a:defRPr sz="3400"/>
            </a:lvl1pPr>
          </a:lstStyle>
          <a:p>
            <a:r>
              <a:rPr lang="en-US" dirty="0" smtClean="0"/>
              <a:t>Click to edit Master title style</a:t>
            </a:r>
            <a:endParaRPr lang="en-US" dirty="0"/>
          </a:p>
        </p:txBody>
      </p:sp>
      <p:sp>
        <p:nvSpPr>
          <p:cNvPr id="6" name="Content Placeholder 7"/>
          <p:cNvSpPr>
            <a:spLocks noGrp="1"/>
          </p:cNvSpPr>
          <p:nvPr>
            <p:ph sz="quarter" idx="1"/>
          </p:nvPr>
        </p:nvSpPr>
        <p:spPr>
          <a:xfrm>
            <a:off x="152401" y="1527047"/>
            <a:ext cx="8839200" cy="4721352"/>
          </a:xfrm>
        </p:spPr>
        <p:txBody>
          <a:bodyPr/>
          <a:lstStyle>
            <a:lvl1pPr>
              <a:buClrTx/>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0"/>
          </p:nvPr>
        </p:nvSpPr>
        <p:spPr>
          <a:xfrm>
            <a:off x="4343400" y="1036638"/>
            <a:ext cx="457200" cy="441325"/>
          </a:xfrm>
        </p:spPr>
        <p:txBody>
          <a:bodyPr/>
          <a:lstStyle>
            <a:lvl1pPr>
              <a:defRPr/>
            </a:lvl1pPr>
          </a:lstStyle>
          <a:p>
            <a:pPr>
              <a:defRPr/>
            </a:pPr>
            <a:fld id="{777EC45C-A953-4B78-838A-614850200B4A}" type="slidenum">
              <a:rPr lang="en-US"/>
              <a:pPr>
                <a:defRPr/>
              </a:pPr>
              <a:t>‹#›</a:t>
            </a:fld>
            <a:endParaRPr lang="en-US"/>
          </a:p>
        </p:txBody>
      </p:sp>
      <p:sp>
        <p:nvSpPr>
          <p:cNvPr id="9" name="Date Placeholder 3"/>
          <p:cNvSpPr>
            <a:spLocks noGrp="1"/>
          </p:cNvSpPr>
          <p:nvPr>
            <p:ph type="dt" sz="half" idx="11"/>
          </p:nvPr>
        </p:nvSpPr>
        <p:spPr>
          <a:xfrm>
            <a:off x="7467600" y="6405563"/>
            <a:ext cx="1368425" cy="365125"/>
          </a:xfrm>
        </p:spPr>
        <p:txBody>
          <a:bodyPr/>
          <a:lstStyle>
            <a:lvl1pPr>
              <a:defRPr/>
            </a:lvl1pPr>
          </a:lstStyle>
          <a:p>
            <a:pPr>
              <a:defRPr/>
            </a:pPr>
            <a:fld id="{B2F1B268-7603-4F89-B1CE-9ED75F82F6D7}" type="datetime1">
              <a:rPr lang="en-US" smtClean="0"/>
              <a:pPr>
                <a:defRPr/>
              </a:pPr>
              <a:t>11/3/2016</a:t>
            </a:fld>
            <a:endParaRPr lang="en-US"/>
          </a:p>
        </p:txBody>
      </p:sp>
      <p:sp>
        <p:nvSpPr>
          <p:cNvPr id="10" name="Footer Placeholder 4"/>
          <p:cNvSpPr>
            <a:spLocks noGrp="1"/>
          </p:cNvSpPr>
          <p:nvPr>
            <p:ph type="ftr" sz="quarter" idx="12"/>
          </p:nvPr>
        </p:nvSpPr>
        <p:spPr>
          <a:xfrm>
            <a:off x="304800" y="6410325"/>
            <a:ext cx="1371600" cy="366713"/>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91430" tIns="45716" rIns="91430" bIns="45716"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30" tIns="45716" rIns="91430" bIns="45716" anchor="ctr"/>
          <a:lstStyle/>
          <a:p>
            <a:pPr algn="ctr" fontAlgn="auto">
              <a:spcBef>
                <a:spcPts val="0"/>
              </a:spcBef>
              <a:spcAft>
                <a:spcPts val="0"/>
              </a:spcAft>
              <a:defRPr/>
            </a:pPr>
            <a:endParaRPr lang="en-US"/>
          </a:p>
        </p:txBody>
      </p:sp>
      <p:sp>
        <p:nvSpPr>
          <p:cNvPr id="15" name="TextBox 14"/>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16" name="TextBox 15"/>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17"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
        <p:nvSpPr>
          <p:cNvPr id="9" name="Subtitle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152" indent="0" algn="ctr">
              <a:buNone/>
            </a:lvl2pPr>
            <a:lvl3pPr marL="914303" indent="0" algn="ctr">
              <a:buNone/>
            </a:lvl3pPr>
            <a:lvl4pPr marL="1371455" indent="0" algn="ctr">
              <a:buNone/>
            </a:lvl4pPr>
            <a:lvl5pPr marL="1828606" indent="0" algn="ctr">
              <a:buNone/>
            </a:lvl5pPr>
            <a:lvl6pPr marL="2285758" indent="0" algn="ctr">
              <a:buNone/>
            </a:lvl6pPr>
            <a:lvl7pPr marL="2742909" indent="0" algn="ctr">
              <a:buNone/>
            </a:lvl7pPr>
            <a:lvl8pPr marL="3200061" indent="0" algn="ctr">
              <a:buNone/>
            </a:lvl8pPr>
            <a:lvl9pPr marL="3657212" indent="0" algn="ctr">
              <a:buNone/>
            </a:lvl9pPr>
          </a:lstStyle>
          <a:p>
            <a:r>
              <a:rPr lang="en-US"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dirty="0"/>
          </a:p>
        </p:txBody>
      </p:sp>
      <p:sp>
        <p:nvSpPr>
          <p:cNvPr id="18" name="Date Placeholder 27"/>
          <p:cNvSpPr>
            <a:spLocks noGrp="1"/>
          </p:cNvSpPr>
          <p:nvPr>
            <p:ph type="dt" sz="half" idx="10"/>
          </p:nvPr>
        </p:nvSpPr>
        <p:spPr/>
        <p:txBody>
          <a:bodyPr/>
          <a:lstStyle>
            <a:lvl1pPr>
              <a:defRPr/>
            </a:lvl1pPr>
          </a:lstStyle>
          <a:p>
            <a:pPr>
              <a:defRPr/>
            </a:pPr>
            <a:fld id="{F4533DA1-1E8C-41ED-9319-B9CD82357D7C}" type="datetime1">
              <a:rPr lang="en-US" smtClean="0"/>
              <a:pPr>
                <a:defRPr/>
              </a:pPr>
              <a:t>11/3/2016</a:t>
            </a:fld>
            <a:endParaRPr lang="en-US"/>
          </a:p>
        </p:txBody>
      </p:sp>
      <p:sp>
        <p:nvSpPr>
          <p:cNvPr id="19" name="Footer Placeholder 16"/>
          <p:cNvSpPr>
            <a:spLocks noGrp="1"/>
          </p:cNvSpPr>
          <p:nvPr>
            <p:ph type="ftr" sz="quarter" idx="11"/>
          </p:nvPr>
        </p:nvSpPr>
        <p:spPr>
          <a:xfrm>
            <a:off x="304800" y="6410325"/>
            <a:ext cx="838200" cy="366713"/>
          </a:xfrm>
        </p:spPr>
        <p:txBody>
          <a:bodyPr/>
          <a:lstStyle>
            <a:lvl1pPr>
              <a:defRPr/>
            </a:lvl1pPr>
          </a:lstStyle>
          <a:p>
            <a:pPr>
              <a:defRPr/>
            </a:pPr>
            <a:endParaRPr lang="en-US"/>
          </a:p>
        </p:txBody>
      </p:sp>
      <p:sp>
        <p:nvSpPr>
          <p:cNvPr id="20"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3DD664F-27B8-482C-B25A-F417317DC4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06E4186-7D07-45AE-93FB-5843547B117E}" type="datetime1">
              <a:rPr lang="en-US" smtClean="0"/>
              <a:pPr>
                <a:defRPr/>
              </a:pPr>
              <a:t>11/3/2016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46E23C-A1D9-4A9B-AB5E-033D2C6864D9}" type="slidenum">
              <a:rPr lang="en-US" smtClean="0"/>
              <a:pPr>
                <a:defRPr/>
              </a:pPr>
              <a:t>‹#›</a:t>
            </a:fld>
            <a:endParaRPr lang="en-US"/>
          </a:p>
        </p:txBody>
      </p:sp>
      <p:sp>
        <p:nvSpPr>
          <p:cNvPr id="7" name="TextBox 6"/>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8" name="TextBox 7"/>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9"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5BB7ABB-EEA5-46B6-AEDE-B980113F5023}" type="datetime1">
              <a:rPr lang="en-US" smtClean="0"/>
              <a:pPr>
                <a:defRPr/>
              </a:pPr>
              <a:t>11/3/2016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318AE8-3131-41D2-9CF5-8A3519A438C4}" type="slidenum">
              <a:rPr lang="en-US" smtClean="0"/>
              <a:pPr>
                <a:defRPr/>
              </a:pPr>
              <a:t>‹#›</a:t>
            </a:fld>
            <a:endParaRPr lang="en-US"/>
          </a:p>
        </p:txBody>
      </p:sp>
      <p:sp>
        <p:nvSpPr>
          <p:cNvPr id="7" name="TextBox 6"/>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8" name="TextBox 7"/>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9"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A577D7F-1754-4999-80D6-AD812D0192CB}" type="datetime1">
              <a:rPr lang="en-US" smtClean="0"/>
              <a:pPr>
                <a:defRPr/>
              </a:pPr>
              <a:t>11/3/2016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5F7316-CF38-4585-A1DC-6D366BCFB6F7}" type="slidenum">
              <a:rPr lang="en-US" smtClean="0"/>
              <a:pPr>
                <a:defRPr/>
              </a:pPr>
              <a:t>‹#›</a:t>
            </a:fld>
            <a:endParaRPr lang="en-US"/>
          </a:p>
        </p:txBody>
      </p:sp>
      <p:sp>
        <p:nvSpPr>
          <p:cNvPr id="8" name="TextBox 7"/>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9" name="TextBox 8"/>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10"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C1F814F-6236-4D98-8589-A1BC3D2A039B}" type="datetime1">
              <a:rPr lang="en-US" smtClean="0"/>
              <a:pPr>
                <a:defRPr/>
              </a:pPr>
              <a:t>11/3/2016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08FF0FF-5DB8-4043-94C8-336DF3F40AFB}" type="slidenum">
              <a:rPr lang="en-US" smtClean="0"/>
              <a:pPr>
                <a:defRPr/>
              </a:pPr>
              <a:t>‹#›</a:t>
            </a:fld>
            <a:endParaRPr lang="en-US"/>
          </a:p>
        </p:txBody>
      </p:sp>
      <p:sp>
        <p:nvSpPr>
          <p:cNvPr id="10" name="TextBox 9"/>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11" name="TextBox 10"/>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12"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F1F75EA-409A-4081-9BD8-FBCFFDD32EB0}" type="datetime1">
              <a:rPr lang="en-US" smtClean="0"/>
              <a:pPr>
                <a:defRPr/>
              </a:pPr>
              <a:t>11/3/2016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77B0ED4-F967-4D6E-899D-44D481D59066}" type="slidenum">
              <a:rPr lang="en-US" smtClean="0"/>
              <a:pPr>
                <a:defRPr/>
              </a:pPr>
              <a:t>‹#›</a:t>
            </a:fld>
            <a:endParaRPr lang="en-US"/>
          </a:p>
        </p:txBody>
      </p:sp>
      <p:sp>
        <p:nvSpPr>
          <p:cNvPr id="6" name="TextBox 5"/>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7" name="TextBox 6"/>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8"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811E1-6CEF-4893-9257-4E227F27D100}" type="datetime1">
              <a:rPr lang="en-US" smtClean="0"/>
              <a:pPr/>
              <a:t>11/3/2016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1CB11AD-F5C6-4E10-8911-3CEBCA124B32}" type="slidenum">
              <a:rPr lang="en-US" smtClean="0"/>
              <a:pPr>
                <a:defRPr/>
              </a:pPr>
              <a:t>‹#›</a:t>
            </a:fld>
            <a:endParaRPr lang="en-US"/>
          </a:p>
        </p:txBody>
      </p:sp>
      <p:sp>
        <p:nvSpPr>
          <p:cNvPr id="5" name="TextBox 4"/>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6" name="TextBox 5"/>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7"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822158B-6FB8-4E15-896E-DADB4BFF76D9}" type="datetime1">
              <a:rPr lang="en-US" smtClean="0"/>
              <a:pPr>
                <a:defRPr/>
              </a:pPr>
              <a:t>11/3/2016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7A338D-259E-47F5-952F-7394AEB79E37}" type="slidenum">
              <a:rPr lang="en-US" smtClean="0"/>
              <a:pPr>
                <a:defRPr/>
              </a:pPr>
              <a:t>‹#›</a:t>
            </a:fld>
            <a:endParaRPr lang="en-US"/>
          </a:p>
        </p:txBody>
      </p:sp>
      <p:sp>
        <p:nvSpPr>
          <p:cNvPr id="8" name="TextBox 7"/>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9" name="TextBox 8"/>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10"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3A96BED-792F-470E-B444-7DEE21EBCB37}" type="datetime1">
              <a:rPr lang="en-US" smtClean="0"/>
              <a:pPr>
                <a:defRPr/>
              </a:pPr>
              <a:t>11/3/2016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DABC84-26D8-444E-A955-4794F5D25AA6}" type="slidenum">
              <a:rPr lang="en-US" smtClean="0"/>
              <a:pPr>
                <a:defRPr/>
              </a:pPr>
              <a:t>‹#›</a:t>
            </a:fld>
            <a:endParaRPr lang="en-US"/>
          </a:p>
        </p:txBody>
      </p:sp>
      <p:sp>
        <p:nvSpPr>
          <p:cNvPr id="8" name="TextBox 7"/>
          <p:cNvSpPr txBox="1"/>
          <p:nvPr userDrawn="1"/>
        </p:nvSpPr>
        <p:spPr>
          <a:xfrm>
            <a:off x="22098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Baltimore City</a:t>
            </a:r>
          </a:p>
        </p:txBody>
      </p:sp>
      <p:sp>
        <p:nvSpPr>
          <p:cNvPr id="9" name="TextBox 8"/>
          <p:cNvSpPr txBox="1"/>
          <p:nvPr userDrawn="1"/>
        </p:nvSpPr>
        <p:spPr>
          <a:xfrm>
            <a:off x="5029200" y="6400800"/>
            <a:ext cx="1676400" cy="268288"/>
          </a:xfrm>
          <a:prstGeom prst="rect">
            <a:avLst/>
          </a:prstGeom>
          <a:noFill/>
        </p:spPr>
        <p:txBody>
          <a:bodyPr lIns="91430" tIns="45716" rIns="91430" bIns="45716">
            <a:spAutoFit/>
          </a:bodyPr>
          <a:lstStyle/>
          <a:p>
            <a:pPr algn="ctr" fontAlgn="auto">
              <a:spcBef>
                <a:spcPts val="0"/>
              </a:spcBef>
              <a:spcAft>
                <a:spcPts val="0"/>
              </a:spcAft>
              <a:defRPr/>
            </a:pPr>
            <a:r>
              <a:rPr lang="en-US" sz="1400" b="1" cap="small" dirty="0">
                <a:solidFill>
                  <a:schemeClr val="bg1"/>
                </a:solidFill>
                <a:effectLst>
                  <a:outerShdw blurRad="38100" dist="38100" dir="2700000" algn="tl">
                    <a:srgbClr val="000000">
                      <a:alpha val="43137"/>
                    </a:srgbClr>
                  </a:outerShdw>
                </a:effectLst>
                <a:latin typeface="+mj-lt"/>
              </a:rPr>
              <a:t>Public Schools</a:t>
            </a:r>
          </a:p>
        </p:txBody>
      </p:sp>
      <p:pic>
        <p:nvPicPr>
          <p:cNvPr id="10" name="Picture 3" descr="gk_4c_Sm"/>
          <p:cNvPicPr>
            <a:picLocks noChangeAspect="1" noChangeArrowheads="1"/>
          </p:cNvPicPr>
          <p:nvPr userDrawn="1"/>
        </p:nvPicPr>
        <p:blipFill>
          <a:blip r:embed="rId2" cstate="print"/>
          <a:srcRect/>
          <a:stretch>
            <a:fillRect/>
          </a:stretch>
        </p:blipFill>
        <p:spPr bwMode="auto">
          <a:xfrm>
            <a:off x="4019550" y="6400800"/>
            <a:ext cx="933450" cy="3000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143483F-81E5-4BBC-B84E-1BE83FEFC628}" type="datetime1">
              <a:rPr lang="en-US" smtClean="0"/>
              <a:pPr>
                <a:defRPr/>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E38ED5-319B-492F-BF44-BD18F6E383C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4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baltimorecityschools.org/Page/25560" TargetMode="External"/><Relationship Id="rId2" Type="http://schemas.openxmlformats.org/officeDocument/2006/relationships/hyperlink" Target="http://www.baltimorecityschools.org/recycle" TargetMode="Externa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bwMode="auto">
          <a:xfrm>
            <a:off x="1905000" y="5105400"/>
            <a:ext cx="5486400" cy="566738"/>
          </a:xfrm>
        </p:spPr>
        <p:txBody>
          <a:bodyPr wrap="square" numCol="1" anchorCtr="0" compatLnSpc="1">
            <a:prstTxWarp prst="textNoShape">
              <a:avLst/>
            </a:prstTxWarp>
            <a:normAutofit fontScale="90000"/>
          </a:bodyPr>
          <a:lstStyle/>
          <a:p>
            <a:r>
              <a:rPr lang="en-US" sz="2400" dirty="0" smtClean="0"/>
              <a:t/>
            </a:r>
            <a:br>
              <a:rPr lang="en-US" sz="2400" dirty="0" smtClean="0"/>
            </a:br>
            <a:endParaRPr lang="en-US" sz="2400" i="1" dirty="0" smtClean="0">
              <a:solidFill>
                <a:schemeClr val="tx1"/>
              </a:solidFill>
              <a:effectLst/>
              <a:ea typeface="ＭＳ Ｐゴシック" pitchFamily="34" charset="-128"/>
            </a:endParaRPr>
          </a:p>
        </p:txBody>
      </p:sp>
      <p:sp>
        <p:nvSpPr>
          <p:cNvPr id="16386" name="Slide Number Placeholder 4"/>
          <p:cNvSpPr>
            <a:spLocks noGrp="1"/>
          </p:cNvSpPr>
          <p:nvPr>
            <p:ph type="sldNum" sz="quarter" idx="12"/>
          </p:nvPr>
        </p:nvSpPr>
        <p:spPr bwMode="auto">
          <a:ln>
            <a:miter lim="800000"/>
            <a:headEnd/>
            <a:tailEnd/>
          </a:ln>
        </p:spPr>
        <p:txBody>
          <a:bodyPr/>
          <a:lstStyle/>
          <a:p>
            <a:pPr>
              <a:defRPr/>
            </a:pPr>
            <a:fld id="{433A1C14-A69A-443C-9577-0CEB3F65A328}" type="slidenum">
              <a:rPr lang="en-US"/>
              <a:pPr>
                <a:defRPr/>
              </a:pPr>
              <a:t>1</a:t>
            </a:fld>
            <a:endParaRPr lang="en-US"/>
          </a:p>
        </p:txBody>
      </p:sp>
      <p:pic>
        <p:nvPicPr>
          <p:cNvPr id="4" name="Picture 2" descr="http://www.technobuffalo.com/wp-content/uploads/2012/12/pile-of-garbage.jpg"/>
          <p:cNvPicPr>
            <a:picLocks noChangeAspect="1" noChangeArrowheads="1"/>
          </p:cNvPicPr>
          <p:nvPr/>
        </p:nvPicPr>
        <p:blipFill>
          <a:blip r:embed="rId3" cstate="print"/>
          <a:srcRect/>
          <a:stretch>
            <a:fillRect/>
          </a:stretch>
        </p:blipFill>
        <p:spPr bwMode="auto">
          <a:xfrm>
            <a:off x="1371600" y="1907931"/>
            <a:ext cx="6400800" cy="4264269"/>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219200" y="381000"/>
            <a:ext cx="6629400" cy="1323439"/>
          </a:xfrm>
          <a:prstGeom prst="rect">
            <a:avLst/>
          </a:prstGeom>
        </p:spPr>
        <p:txBody>
          <a:bodyPr wrap="square">
            <a:spAutoFit/>
          </a:bodyPr>
          <a:lstStyle/>
          <a:p>
            <a:pPr algn="ctr"/>
            <a:r>
              <a:rPr lang="en-US" sz="3600" b="1" dirty="0" smtClean="0">
                <a:latin typeface="+mn-lt"/>
                <a:ea typeface="ＭＳ Ｐゴシック" pitchFamily="34" charset="-128"/>
              </a:rPr>
              <a:t>Recycling in the District Office</a:t>
            </a:r>
            <a:br>
              <a:rPr lang="en-US" sz="3600" b="1" dirty="0" smtClean="0">
                <a:latin typeface="+mn-lt"/>
                <a:ea typeface="ＭＳ Ｐゴシック" pitchFamily="34" charset="-128"/>
              </a:rPr>
            </a:br>
            <a:r>
              <a:rPr lang="en-US" sz="2400" b="1" dirty="0" smtClean="0">
                <a:latin typeface="+mn-lt"/>
                <a:ea typeface="ＭＳ Ｐゴシック" pitchFamily="34" charset="-128"/>
              </a:rPr>
              <a:t>Offices of Facilities &amp; Engagement</a:t>
            </a:r>
            <a:br>
              <a:rPr lang="en-US" sz="2400" b="1" dirty="0" smtClean="0">
                <a:latin typeface="+mn-lt"/>
                <a:ea typeface="ＭＳ Ｐゴシック" pitchFamily="34" charset="-128"/>
              </a:rPr>
            </a:br>
            <a:r>
              <a:rPr lang="en-US" sz="2000" b="1" dirty="0" smtClean="0">
                <a:latin typeface="+mn-lt"/>
                <a:ea typeface="ＭＳ Ｐゴシック" pitchFamily="34" charset="-128"/>
              </a:rPr>
              <a:t>May 9, 2014</a:t>
            </a:r>
            <a:endParaRPr lang="en-US" sz="24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343400" cy="1143000"/>
          </a:xfrm>
        </p:spPr>
        <p:txBody>
          <a:bodyPr>
            <a:normAutofit/>
          </a:bodyPr>
          <a:lstStyle/>
          <a:p>
            <a:pPr>
              <a:defRPr/>
            </a:pPr>
            <a:r>
              <a:rPr lang="en-US" sz="6000" b="1" u="sng" dirty="0" smtClean="0"/>
              <a:t>Resources</a:t>
            </a:r>
            <a:endParaRPr lang="en-US" sz="6000" b="1" u="sng" dirty="0"/>
          </a:p>
        </p:txBody>
      </p:sp>
      <p:sp>
        <p:nvSpPr>
          <p:cNvPr id="7" name="Content Placeholder 6"/>
          <p:cNvSpPr txBox="1">
            <a:spLocks noGrp="1"/>
          </p:cNvSpPr>
          <p:nvPr>
            <p:ph sz="quarter" idx="1"/>
          </p:nvPr>
        </p:nvSpPr>
        <p:spPr bwMode="auto">
          <a:xfrm>
            <a:off x="152401" y="292964"/>
            <a:ext cx="4571999" cy="6137057"/>
          </a:xfrm>
          <a:prstGeom prst="rect">
            <a:avLst/>
          </a:prstGeom>
          <a:noFill/>
          <a:ln w="9525">
            <a:noFill/>
            <a:miter lim="800000"/>
            <a:headEnd/>
            <a:tailEnd/>
          </a:ln>
        </p:spPr>
        <p:txBody>
          <a:bodyPr vert="horz" wrap="square" lIns="91430" tIns="45716" rIns="91430" bIns="45716" numCol="1" rtlCol="0" anchor="ctr" anchorCtr="0" compatLnSpc="1">
            <a:prstTxWarp prst="textNoShape">
              <a:avLst/>
            </a:prstTxWarp>
            <a:spAutoFit/>
          </a:bodyPr>
          <a:lstStyle/>
          <a:p>
            <a:pPr>
              <a:buSzPct val="85000"/>
            </a:pPr>
            <a:r>
              <a:rPr lang="en-US" sz="2800" dirty="0" smtClean="0">
                <a:latin typeface="+mn-lt"/>
              </a:rPr>
              <a:t>Toolkit on City Schools Inside </a:t>
            </a:r>
            <a:r>
              <a:rPr lang="en-US" sz="2000" dirty="0" smtClean="0">
                <a:hlinkClick r:id="rId2"/>
              </a:rPr>
              <a:t>www.baltimorecityschools.org/recycle</a:t>
            </a:r>
            <a:endParaRPr lang="en-US" sz="2000" dirty="0" smtClean="0"/>
          </a:p>
          <a:p>
            <a:pPr>
              <a:buSzPct val="85000"/>
            </a:pPr>
            <a:endParaRPr lang="en-US" sz="1000" dirty="0" smtClean="0">
              <a:latin typeface="+mn-lt"/>
            </a:endParaRPr>
          </a:p>
          <a:p>
            <a:pPr>
              <a:buSzPct val="85000"/>
            </a:pPr>
            <a:r>
              <a:rPr lang="en-US" sz="2800" dirty="0" smtClean="0">
                <a:latin typeface="+mn-lt"/>
              </a:rPr>
              <a:t>See how one school is recycling</a:t>
            </a:r>
            <a:r>
              <a:rPr lang="en-US" sz="1400" dirty="0" smtClean="0">
                <a:latin typeface="+mn-lt"/>
              </a:rPr>
              <a:t> </a:t>
            </a:r>
            <a:r>
              <a:rPr lang="en-US" sz="2000" u="sng" dirty="0" smtClean="0">
                <a:solidFill>
                  <a:schemeClr val="accent2">
                    <a:lumMod val="75000"/>
                  </a:schemeClr>
                </a:solidFill>
                <a:hlinkClick r:id="rId3"/>
              </a:rPr>
              <a:t>http://www.baltimorecityschools.org/Page/25560</a:t>
            </a:r>
            <a:endParaRPr lang="en-US" sz="2000" u="sng" dirty="0" smtClean="0">
              <a:solidFill>
                <a:schemeClr val="accent2">
                  <a:lumMod val="75000"/>
                </a:schemeClr>
              </a:solidFill>
            </a:endParaRPr>
          </a:p>
          <a:p>
            <a:pPr>
              <a:buSzPct val="85000"/>
            </a:pPr>
            <a:endParaRPr lang="en-US" sz="1000" dirty="0" smtClean="0"/>
          </a:p>
          <a:p>
            <a:pPr>
              <a:buSzPct val="85000"/>
            </a:pPr>
            <a:r>
              <a:rPr lang="en-US" sz="2800" dirty="0" smtClean="0"/>
              <a:t>Champion in each office</a:t>
            </a:r>
          </a:p>
          <a:p>
            <a:pPr>
              <a:buSzPct val="85000"/>
            </a:pPr>
            <a:endParaRPr lang="en-US" sz="1000" dirty="0" smtClean="0"/>
          </a:p>
          <a:p>
            <a:pPr>
              <a:buSzPct val="85000"/>
            </a:pPr>
            <a:r>
              <a:rPr lang="en-US" sz="2800" dirty="0" smtClean="0"/>
              <a:t>Staff support:</a:t>
            </a:r>
          </a:p>
          <a:p>
            <a:pPr lvl="1">
              <a:buSzPct val="85000"/>
              <a:buFont typeface="Courier New" pitchFamily="49" charset="0"/>
              <a:buChar char="o"/>
            </a:pPr>
            <a:r>
              <a:rPr lang="en-US" sz="2000" dirty="0" smtClean="0"/>
              <a:t>Raj Bachubhay, energy specialist</a:t>
            </a:r>
          </a:p>
          <a:p>
            <a:pPr lvl="1">
              <a:buSzPct val="85000"/>
              <a:buFont typeface="Courier New" pitchFamily="49" charset="0"/>
              <a:buChar char="o"/>
            </a:pPr>
            <a:r>
              <a:rPr lang="en-US" sz="2000" dirty="0" smtClean="0"/>
              <a:t>Joanna Pi-Sunyer, green schools coordinator</a:t>
            </a:r>
          </a:p>
          <a:p>
            <a:pPr lvl="1">
              <a:buSzPct val="85000"/>
              <a:buFont typeface="Courier New" pitchFamily="49" charset="0"/>
              <a:buChar char="o"/>
            </a:pPr>
            <a:r>
              <a:rPr lang="en-US" sz="2000" dirty="0" smtClean="0"/>
              <a:t>Antoine McIver, manager, maintenance &amp; operations</a:t>
            </a:r>
          </a:p>
        </p:txBody>
      </p:sp>
      <p:pic>
        <p:nvPicPr>
          <p:cNvPr id="20485" name="Picture 2" descr="DSCF0717.JPG"/>
          <p:cNvPicPr>
            <a:picLocks noChangeAspect="1"/>
          </p:cNvPicPr>
          <p:nvPr/>
        </p:nvPicPr>
        <p:blipFill>
          <a:blip r:embed="rId4" cstate="print"/>
          <a:srcRect l="29939" t="10371" r="8519" b="6107"/>
          <a:stretch>
            <a:fillRect/>
          </a:stretch>
        </p:blipFill>
        <p:spPr bwMode="auto">
          <a:xfrm>
            <a:off x="5221848" y="1803400"/>
            <a:ext cx="3693552" cy="3759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772400" cy="1143000"/>
          </a:xfrm>
        </p:spPr>
        <p:txBody>
          <a:bodyPr>
            <a:normAutofit/>
          </a:bodyPr>
          <a:lstStyle/>
          <a:p>
            <a:pPr>
              <a:defRPr/>
            </a:pPr>
            <a:r>
              <a:rPr lang="en-US" sz="6000" b="1" u="sng" dirty="0" smtClean="0"/>
              <a:t>Energy Conservation</a:t>
            </a:r>
            <a:endParaRPr lang="en-US" sz="6000" b="1" u="sng" dirty="0"/>
          </a:p>
        </p:txBody>
      </p:sp>
      <p:sp>
        <p:nvSpPr>
          <p:cNvPr id="7" name="Content Placeholder 6"/>
          <p:cNvSpPr txBox="1">
            <a:spLocks noGrp="1"/>
          </p:cNvSpPr>
          <p:nvPr>
            <p:ph sz="quarter" idx="1"/>
          </p:nvPr>
        </p:nvSpPr>
        <p:spPr bwMode="auto">
          <a:xfrm>
            <a:off x="457201" y="1371600"/>
            <a:ext cx="4495799" cy="5466104"/>
          </a:xfrm>
          <a:prstGeom prst="rect">
            <a:avLst/>
          </a:prstGeom>
          <a:noFill/>
          <a:ln w="9525">
            <a:noFill/>
            <a:miter lim="800000"/>
            <a:headEnd/>
            <a:tailEnd/>
          </a:ln>
        </p:spPr>
        <p:txBody>
          <a:bodyPr vert="horz" wrap="square" lIns="91430" tIns="45716" rIns="91430" bIns="45716" numCol="1" rtlCol="0" anchor="ctr" anchorCtr="0" compatLnSpc="1">
            <a:prstTxWarp prst="textNoShape">
              <a:avLst/>
            </a:prstTxWarp>
            <a:spAutoFit/>
          </a:bodyPr>
          <a:lstStyle/>
          <a:p>
            <a:pPr lvl="0"/>
            <a:r>
              <a:rPr lang="en-US" sz="2000" dirty="0" smtClean="0"/>
              <a:t>Turn off lights when an area is left unoccupied for more than 10 minutes</a:t>
            </a:r>
          </a:p>
          <a:p>
            <a:pPr lvl="0"/>
            <a:endParaRPr lang="en-US" sz="1000" dirty="0" smtClean="0"/>
          </a:p>
          <a:p>
            <a:pPr lvl="0"/>
            <a:r>
              <a:rPr lang="en-US" sz="2000" dirty="0" smtClean="0"/>
              <a:t>Turn your computer monitor off when it is not in use for more than 30 minutes</a:t>
            </a:r>
          </a:p>
          <a:p>
            <a:pPr lvl="0"/>
            <a:endParaRPr lang="en-US" sz="1000" dirty="0" smtClean="0"/>
          </a:p>
          <a:p>
            <a:pPr lvl="0"/>
            <a:r>
              <a:rPr lang="en-US" sz="2000" dirty="0" smtClean="0"/>
              <a:t>Turn off machines and equipment when not needed and unplug all unused equipment  </a:t>
            </a:r>
          </a:p>
          <a:p>
            <a:pPr lvl="0"/>
            <a:endParaRPr lang="en-US" sz="1000" dirty="0" smtClean="0"/>
          </a:p>
          <a:p>
            <a:pPr lvl="0"/>
            <a:r>
              <a:rPr lang="en-US" sz="2000" dirty="0" smtClean="0"/>
              <a:t>Minimize the use of personal appliances (e.g. microwaves, coffee pots, heaters)</a:t>
            </a:r>
          </a:p>
          <a:p>
            <a:pPr lvl="0"/>
            <a:endParaRPr lang="en-US" sz="1000" dirty="0" smtClean="0"/>
          </a:p>
          <a:p>
            <a:pPr lvl="0"/>
            <a:r>
              <a:rPr lang="en-US" sz="2000" dirty="0" smtClean="0"/>
              <a:t>Set up two-sided printing as your default print mode to conserve paper</a:t>
            </a:r>
          </a:p>
          <a:p>
            <a:pPr>
              <a:buSzPct val="85000"/>
            </a:pPr>
            <a:endParaRPr lang="en-US" sz="2000" dirty="0" smtClean="0"/>
          </a:p>
        </p:txBody>
      </p:sp>
      <p:pic>
        <p:nvPicPr>
          <p:cNvPr id="53250" name="Picture 2" descr="http://www.xconomy.com/wordpress/wp-content/images/2010/05/Energy-Conservation-dollar-sign.jpg"/>
          <p:cNvPicPr>
            <a:picLocks noChangeAspect="1" noChangeArrowheads="1"/>
          </p:cNvPicPr>
          <p:nvPr/>
        </p:nvPicPr>
        <p:blipFill>
          <a:blip r:embed="rId2" cstate="print"/>
          <a:srcRect/>
          <a:stretch>
            <a:fillRect/>
          </a:stretch>
        </p:blipFill>
        <p:spPr bwMode="auto">
          <a:xfrm>
            <a:off x="5105400" y="2362200"/>
            <a:ext cx="3810000"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838200"/>
            <a:ext cx="8153400" cy="5257800"/>
          </a:xfrm>
        </p:spPr>
        <p:txBody>
          <a:bodyPr>
            <a:noAutofit/>
          </a:bodyPr>
          <a:lstStyle/>
          <a:p>
            <a:pPr lvl="0" algn="l" fontAlgn="base">
              <a:spcAft>
                <a:spcPct val="0"/>
              </a:spcAft>
            </a:pPr>
            <a:r>
              <a:rPr lang="en-US" sz="2200" dirty="0" smtClean="0">
                <a:solidFill>
                  <a:srgbClr val="0070C0"/>
                </a:solidFill>
                <a:latin typeface="+mn-lt"/>
              </a:rPr>
              <a:t>40% of what goes into our landfills today is recyclable paper,</a:t>
            </a:r>
            <a:r>
              <a:rPr lang="en-US" sz="2200" dirty="0" smtClean="0">
                <a:latin typeface="+mn-lt"/>
              </a:rPr>
              <a:t/>
            </a:r>
            <a:br>
              <a:rPr lang="en-US" sz="2200" dirty="0" smtClean="0">
                <a:latin typeface="+mn-lt"/>
              </a:rPr>
            </a:br>
            <a:r>
              <a:rPr lang="en-US" sz="2200" dirty="0" smtClean="0">
                <a:latin typeface="+mn-lt"/>
                <a:cs typeface="Arial" pitchFamily="34" charset="0"/>
              </a:rPr>
              <a:t/>
            </a:r>
            <a:br>
              <a:rPr lang="en-US" sz="2200" dirty="0" smtClean="0">
                <a:latin typeface="+mn-lt"/>
                <a:cs typeface="Arial" pitchFamily="34" charset="0"/>
              </a:rPr>
            </a:br>
            <a:r>
              <a:rPr lang="en-US" sz="2200" dirty="0" smtClean="0">
                <a:latin typeface="+mn-lt"/>
                <a:ea typeface="Calibri" pitchFamily="34" charset="0"/>
                <a:cs typeface="Times New Roman" pitchFamily="18" charset="0"/>
              </a:rPr>
              <a:t>Each year, American throw away 25,000,000,000 Styrofoam cups.</a:t>
            </a:r>
            <a:br>
              <a:rPr lang="en-US" sz="2200" dirty="0" smtClean="0">
                <a:latin typeface="+mn-lt"/>
                <a:ea typeface="Calibri" pitchFamily="34" charset="0"/>
                <a:cs typeface="Times New Roman" pitchFamily="18" charset="0"/>
              </a:rPr>
            </a:br>
            <a:r>
              <a:rPr lang="en-US" sz="2200" dirty="0" smtClean="0">
                <a:latin typeface="+mn-lt"/>
                <a:ea typeface="Calibri" pitchFamily="34" charset="0"/>
                <a:cs typeface="Times New Roman" pitchFamily="18" charset="0"/>
              </a:rPr>
              <a:t> </a:t>
            </a:r>
            <a:br>
              <a:rPr lang="en-US" sz="2200" dirty="0" smtClean="0">
                <a:latin typeface="+mn-lt"/>
                <a:ea typeface="Calibri" pitchFamily="34" charset="0"/>
                <a:cs typeface="Times New Roman" pitchFamily="18" charset="0"/>
              </a:rPr>
            </a:br>
            <a:r>
              <a:rPr lang="en-US" sz="2200" dirty="0" smtClean="0">
                <a:solidFill>
                  <a:srgbClr val="0070C0"/>
                </a:solidFill>
                <a:latin typeface="+mn-lt"/>
                <a:ea typeface="Calibri" pitchFamily="34" charset="0"/>
                <a:cs typeface="Times New Roman" pitchFamily="18" charset="0"/>
              </a:rPr>
              <a:t>Even 500 years from now, the foam coffee cup you used this morning will be sitting in a landfill. </a:t>
            </a:r>
            <a:r>
              <a:rPr lang="en-US" sz="2200" dirty="0" smtClean="0">
                <a:latin typeface="+mn-lt"/>
                <a:ea typeface="Calibri" pitchFamily="34" charset="0"/>
                <a:cs typeface="Times New Roman" pitchFamily="18" charset="0"/>
              </a:rPr>
              <a:t/>
            </a:r>
            <a:br>
              <a:rPr lang="en-US" sz="2200" dirty="0" smtClean="0">
                <a:latin typeface="+mn-lt"/>
                <a:ea typeface="Calibri" pitchFamily="34" charset="0"/>
                <a:cs typeface="Times New Roman" pitchFamily="18" charset="0"/>
              </a:rPr>
            </a:br>
            <a:r>
              <a:rPr lang="en-US" sz="2200" dirty="0" smtClean="0">
                <a:latin typeface="+mn-lt"/>
                <a:cs typeface="Arial" pitchFamily="34" charset="0"/>
              </a:rPr>
              <a:t/>
            </a:r>
            <a:br>
              <a:rPr lang="en-US" sz="2200" dirty="0" smtClean="0">
                <a:latin typeface="+mn-lt"/>
                <a:cs typeface="Arial" pitchFamily="34" charset="0"/>
              </a:rPr>
            </a:br>
            <a:r>
              <a:rPr lang="en-US" sz="2200" dirty="0" smtClean="0">
                <a:latin typeface="+mn-lt"/>
                <a:ea typeface="Calibri" pitchFamily="34" charset="0"/>
                <a:cs typeface="Times New Roman" pitchFamily="18" charset="0"/>
              </a:rPr>
              <a:t>In 2010, Americans threw away enough paper to cover 26,700 football fields in paper three feet deep. </a:t>
            </a:r>
            <a:r>
              <a:rPr lang="en-US" sz="2200" dirty="0" smtClean="0">
                <a:latin typeface="+mn-lt"/>
              </a:rPr>
              <a:t/>
            </a:r>
            <a:br>
              <a:rPr lang="en-US" sz="2200" dirty="0" smtClean="0">
                <a:latin typeface="+mn-lt"/>
              </a:rPr>
            </a:br>
            <a:r>
              <a:rPr lang="en-US" sz="2200" dirty="0" smtClean="0">
                <a:latin typeface="+mn-lt"/>
              </a:rPr>
              <a:t/>
            </a:r>
            <a:br>
              <a:rPr lang="en-US" sz="2200" dirty="0" smtClean="0">
                <a:latin typeface="+mn-lt"/>
              </a:rPr>
            </a:br>
            <a:r>
              <a:rPr lang="en-US" sz="2200" dirty="0" smtClean="0">
                <a:solidFill>
                  <a:srgbClr val="0070C0"/>
                </a:solidFill>
                <a:latin typeface="+mn-lt"/>
                <a:ea typeface="Calibri" pitchFamily="34" charset="0"/>
                <a:cs typeface="Times New Roman" pitchFamily="18" charset="0"/>
              </a:rPr>
              <a:t>The average person in the United States generates more than              4 pounds of waste daily. </a:t>
            </a:r>
            <a:endParaRPr lang="en-US" sz="2200" dirty="0">
              <a:solidFill>
                <a:srgbClr val="0070C0"/>
              </a:solidFill>
              <a:latin typeface="+mn-lt"/>
            </a:endParaRPr>
          </a:p>
        </p:txBody>
      </p:sp>
      <p:pic>
        <p:nvPicPr>
          <p:cNvPr id="7" name="Picture 6" descr="recycling logo.jpg"/>
          <p:cNvPicPr>
            <a:picLocks noChangeAspect="1"/>
          </p:cNvPicPr>
          <p:nvPr/>
        </p:nvPicPr>
        <p:blipFill>
          <a:blip r:embed="rId2" cstate="print"/>
          <a:stretch>
            <a:fillRect/>
          </a:stretch>
        </p:blipFill>
        <p:spPr>
          <a:xfrm>
            <a:off x="7543800" y="5181600"/>
            <a:ext cx="1209675" cy="1143000"/>
          </a:xfrm>
          <a:prstGeom prst="rect">
            <a:avLst/>
          </a:prstGeom>
        </p:spPr>
      </p:pic>
      <p:pic>
        <p:nvPicPr>
          <p:cNvPr id="8" name="Picture 7" descr="recycling logo.jpg"/>
          <p:cNvPicPr>
            <a:picLocks noChangeAspect="1"/>
          </p:cNvPicPr>
          <p:nvPr/>
        </p:nvPicPr>
        <p:blipFill>
          <a:blip r:embed="rId2" cstate="print"/>
          <a:stretch>
            <a:fillRect/>
          </a:stretch>
        </p:blipFill>
        <p:spPr>
          <a:xfrm>
            <a:off x="304800" y="228600"/>
            <a:ext cx="1209675" cy="1143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a:bodyPr>
          <a:lstStyle/>
          <a:p>
            <a:pPr eaLnBrk="1" hangingPunct="1">
              <a:defRPr/>
            </a:pPr>
            <a:r>
              <a:rPr lang="en-US" sz="6000" u="sng" dirty="0" smtClean="0">
                <a:effectLst>
                  <a:outerShdw blurRad="38100" dist="38100" dir="2700000" algn="tl">
                    <a:srgbClr val="C0C0C0"/>
                  </a:outerShdw>
                </a:effectLst>
                <a:ea typeface="ＭＳ Ｐゴシック" pitchFamily="34" charset="-128"/>
              </a:rPr>
              <a:t>Overview</a:t>
            </a:r>
          </a:p>
        </p:txBody>
      </p:sp>
      <p:sp>
        <p:nvSpPr>
          <p:cNvPr id="5" name="Content Placeholder 4"/>
          <p:cNvSpPr>
            <a:spLocks noGrp="1"/>
          </p:cNvSpPr>
          <p:nvPr>
            <p:ph sz="quarter" idx="1"/>
          </p:nvPr>
        </p:nvSpPr>
        <p:spPr>
          <a:xfrm>
            <a:off x="152400" y="1524000"/>
            <a:ext cx="4724400" cy="4495800"/>
          </a:xfrm>
        </p:spPr>
        <p:txBody>
          <a:bodyPr>
            <a:normAutofit fontScale="85000" lnSpcReduction="10000"/>
          </a:bodyPr>
          <a:lstStyle/>
          <a:p>
            <a:pPr>
              <a:defRPr/>
            </a:pPr>
            <a:r>
              <a:rPr lang="en-US" dirty="0" smtClean="0"/>
              <a:t>MD law: counties must develop recycling strategy all school systems</a:t>
            </a:r>
          </a:p>
          <a:p>
            <a:pPr>
              <a:defRPr/>
            </a:pPr>
            <a:endParaRPr lang="en-US" sz="1100" dirty="0" smtClean="0"/>
          </a:p>
          <a:p>
            <a:pPr>
              <a:defRPr/>
            </a:pPr>
            <a:r>
              <a:rPr lang="en-US" dirty="0" smtClean="0"/>
              <a:t>Recycling reduces trash, conserves natural resources</a:t>
            </a:r>
          </a:p>
          <a:p>
            <a:pPr>
              <a:defRPr/>
            </a:pPr>
            <a:endParaRPr lang="en-US" sz="1100" dirty="0" smtClean="0"/>
          </a:p>
          <a:p>
            <a:pPr>
              <a:defRPr/>
            </a:pPr>
            <a:r>
              <a:rPr lang="en-US" dirty="0" smtClean="0"/>
              <a:t>Recycling is one part of a larger sustainability effort at City Schools</a:t>
            </a:r>
          </a:p>
          <a:p>
            <a:pPr>
              <a:defRPr/>
            </a:pPr>
            <a:endParaRPr lang="en-US" dirty="0" smtClean="0"/>
          </a:p>
          <a:p>
            <a:pPr algn="ctr">
              <a:buNone/>
              <a:defRPr/>
            </a:pPr>
            <a:r>
              <a:rPr lang="en-US" sz="3300" b="1" dirty="0" smtClean="0"/>
              <a:t>Let’s lead by example!</a:t>
            </a:r>
          </a:p>
          <a:p>
            <a:pPr>
              <a:defRPr/>
            </a:pPr>
            <a:endParaRPr lang="en-US" sz="2000" dirty="0" smtClean="0"/>
          </a:p>
        </p:txBody>
      </p:sp>
      <p:pic>
        <p:nvPicPr>
          <p:cNvPr id="9" name="Picture 4" descr="Moravia Park recycling 2014_03c.jpg"/>
          <p:cNvPicPr>
            <a:picLocks noChangeAspect="1"/>
          </p:cNvPicPr>
          <p:nvPr/>
        </p:nvPicPr>
        <p:blipFill>
          <a:blip r:embed="rId2" cstate="print"/>
          <a:srcRect l="7037" t="5453" r="10001" b="6564"/>
          <a:stretch>
            <a:fillRect/>
          </a:stretch>
        </p:blipFill>
        <p:spPr bwMode="auto">
          <a:xfrm>
            <a:off x="5410199" y="1524000"/>
            <a:ext cx="3125239"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dirty="0" smtClean="0"/>
              <a:t>Consistent Practices</a:t>
            </a:r>
            <a:endParaRPr lang="en-US" sz="6000" u="sng" dirty="0"/>
          </a:p>
        </p:txBody>
      </p:sp>
      <p:pic>
        <p:nvPicPr>
          <p:cNvPr id="8" name="Content Placeholder 7" descr="recycling signs_paper.jpg"/>
          <p:cNvPicPr>
            <a:picLocks noGrp="1" noChangeAspect="1"/>
          </p:cNvPicPr>
          <p:nvPr>
            <p:ph sz="quarter" idx="1"/>
          </p:nvPr>
        </p:nvPicPr>
        <p:blipFill>
          <a:blip r:embed="rId3" cstate="print"/>
          <a:stretch>
            <a:fillRect/>
          </a:stretch>
        </p:blipFill>
        <p:spPr>
          <a:xfrm>
            <a:off x="304800" y="1600200"/>
            <a:ext cx="2811286" cy="4343399"/>
          </a:xfrm>
        </p:spPr>
      </p:pic>
      <p:pic>
        <p:nvPicPr>
          <p:cNvPr id="10" name="Picture 9" descr="recycling signs_plastic glass metal.jpg"/>
          <p:cNvPicPr>
            <a:picLocks noChangeAspect="1"/>
          </p:cNvPicPr>
          <p:nvPr/>
        </p:nvPicPr>
        <p:blipFill>
          <a:blip r:embed="rId4" cstate="print"/>
          <a:stretch>
            <a:fillRect/>
          </a:stretch>
        </p:blipFill>
        <p:spPr>
          <a:xfrm>
            <a:off x="3200400" y="1600200"/>
            <a:ext cx="2819400" cy="4355935"/>
          </a:xfrm>
          <a:prstGeom prst="rect">
            <a:avLst/>
          </a:prstGeom>
        </p:spPr>
      </p:pic>
      <p:pic>
        <p:nvPicPr>
          <p:cNvPr id="11" name="Picture 10" descr="recycling signs_trash landfill.jpg"/>
          <p:cNvPicPr>
            <a:picLocks noChangeAspect="1"/>
          </p:cNvPicPr>
          <p:nvPr/>
        </p:nvPicPr>
        <p:blipFill>
          <a:blip r:embed="rId5" cstate="print"/>
          <a:stretch>
            <a:fillRect/>
          </a:stretch>
        </p:blipFill>
        <p:spPr>
          <a:xfrm>
            <a:off x="6096000" y="1600199"/>
            <a:ext cx="2802411" cy="43296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215703" y="1785935"/>
          <a:ext cx="2451297" cy="881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sz="quarter" idx="1"/>
          </p:nvPr>
        </p:nvSpPr>
        <p:spPr>
          <a:xfrm>
            <a:off x="4495800" y="609600"/>
            <a:ext cx="4267200" cy="5638800"/>
          </a:xfrm>
        </p:spPr>
        <p:txBody>
          <a:bodyPr>
            <a:normAutofit fontScale="92500" lnSpcReduction="20000"/>
          </a:bodyPr>
          <a:lstStyle/>
          <a:p>
            <a:pPr lvl="0"/>
            <a:r>
              <a:rPr lang="en-US" sz="3600" dirty="0" smtClean="0"/>
              <a:t>Office paper</a:t>
            </a:r>
          </a:p>
          <a:p>
            <a:pPr lvl="0"/>
            <a:r>
              <a:rPr lang="en-US" sz="3600" dirty="0" smtClean="0"/>
              <a:t>Envelopes &amp; mail</a:t>
            </a:r>
          </a:p>
          <a:p>
            <a:pPr lvl="0"/>
            <a:r>
              <a:rPr lang="en-US" sz="3600" dirty="0" smtClean="0"/>
              <a:t>Colored paper</a:t>
            </a:r>
          </a:p>
          <a:p>
            <a:pPr lvl="0"/>
            <a:r>
              <a:rPr lang="en-US" sz="3600" dirty="0" smtClean="0"/>
              <a:t>Cardboard</a:t>
            </a:r>
          </a:p>
          <a:p>
            <a:pPr lvl="0"/>
            <a:r>
              <a:rPr lang="en-US" sz="3600" dirty="0" smtClean="0"/>
              <a:t>Newspaper</a:t>
            </a:r>
          </a:p>
          <a:p>
            <a:pPr lvl="0"/>
            <a:r>
              <a:rPr lang="en-US" sz="3600" dirty="0" smtClean="0"/>
              <a:t>Magazines &amp; catalogs</a:t>
            </a:r>
          </a:p>
          <a:p>
            <a:pPr lvl="1">
              <a:buNone/>
            </a:pPr>
            <a:endParaRPr lang="en-US" sz="3600" dirty="0" smtClean="0"/>
          </a:p>
          <a:p>
            <a:pPr marL="347663" lvl="1">
              <a:buFont typeface="Wingdings" pitchFamily="2" charset="2"/>
              <a:buChar char="ü"/>
            </a:pPr>
            <a:r>
              <a:rPr lang="en-US" sz="3600" dirty="0" smtClean="0"/>
              <a:t>OK: staples</a:t>
            </a:r>
          </a:p>
          <a:p>
            <a:pPr marL="347663" lvl="1">
              <a:buFont typeface="Calibri" pitchFamily="34" charset="0"/>
              <a:buChar char="x"/>
            </a:pPr>
            <a:r>
              <a:rPr lang="en-US" sz="3600" dirty="0" smtClean="0">
                <a:solidFill>
                  <a:srgbClr val="FF0000"/>
                </a:solidFill>
              </a:rPr>
              <a:t>Not OK: binder clips, plastic linings, waxed paper</a:t>
            </a:r>
          </a:p>
          <a:p>
            <a:pPr lvl="1">
              <a:buNone/>
            </a:pPr>
            <a:endParaRPr lang="en-US" dirty="0"/>
          </a:p>
        </p:txBody>
      </p:sp>
      <p:pic>
        <p:nvPicPr>
          <p:cNvPr id="9" name="Content Placeholder 7" descr="recycling signs_paper.jpg"/>
          <p:cNvPicPr>
            <a:picLocks noChangeAspect="1"/>
          </p:cNvPicPr>
          <p:nvPr/>
        </p:nvPicPr>
        <p:blipFill>
          <a:blip r:embed="rId7" cstate="print"/>
          <a:stretch>
            <a:fillRect/>
          </a:stretch>
        </p:blipFill>
        <p:spPr>
          <a:xfrm>
            <a:off x="304800" y="479729"/>
            <a:ext cx="3733800" cy="5768671"/>
          </a:xfrm>
          <a:prstGeom prst="rect">
            <a:avLst/>
          </a:prstGeom>
        </p:spPr>
      </p:pic>
      <p:cxnSp>
        <p:nvCxnSpPr>
          <p:cNvPr id="11" name="Straight Connector 10"/>
          <p:cNvCxnSpPr/>
          <p:nvPr/>
        </p:nvCxnSpPr>
        <p:spPr>
          <a:xfrm>
            <a:off x="4572000" y="4038600"/>
            <a:ext cx="4114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215703" y="1785935"/>
          <a:ext cx="2451297" cy="88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quarter" idx="1"/>
          </p:nvPr>
        </p:nvSpPr>
        <p:spPr>
          <a:xfrm>
            <a:off x="4495800" y="533400"/>
            <a:ext cx="4191000" cy="5105400"/>
          </a:xfrm>
        </p:spPr>
        <p:txBody>
          <a:bodyPr>
            <a:normAutofit lnSpcReduction="10000"/>
          </a:bodyPr>
          <a:lstStyle/>
          <a:p>
            <a:pPr lvl="0">
              <a:buNone/>
            </a:pPr>
            <a:r>
              <a:rPr lang="en-US" sz="3300" u="sng" dirty="0" smtClean="0"/>
              <a:t>Shredding</a:t>
            </a:r>
          </a:p>
          <a:p>
            <a:pPr>
              <a:buNone/>
            </a:pPr>
            <a:r>
              <a:rPr lang="en-US" sz="3300" dirty="0" smtClean="0"/>
              <a:t>Can be done:</a:t>
            </a:r>
          </a:p>
          <a:p>
            <a:r>
              <a:rPr lang="en-US" sz="3300" dirty="0" smtClean="0"/>
              <a:t>In your office</a:t>
            </a:r>
          </a:p>
          <a:p>
            <a:r>
              <a:rPr lang="en-US" sz="3300" dirty="0" smtClean="0"/>
              <a:t>In the mail room on the first floor</a:t>
            </a:r>
          </a:p>
          <a:p>
            <a:pPr>
              <a:buNone/>
            </a:pPr>
            <a:endParaRPr lang="en-US" sz="3300" dirty="0" smtClean="0"/>
          </a:p>
          <a:p>
            <a:pPr marL="347663" lvl="1">
              <a:buFont typeface="Calibri" pitchFamily="34" charset="0"/>
              <a:buChar char="x"/>
            </a:pPr>
            <a:r>
              <a:rPr lang="en-US" sz="3300" dirty="0" smtClean="0">
                <a:solidFill>
                  <a:srgbClr val="FF0000"/>
                </a:solidFill>
              </a:rPr>
              <a:t>To save money, try to avoid hiring outside vendors</a:t>
            </a:r>
            <a:endParaRPr lang="en-US" sz="3300" dirty="0" smtClean="0"/>
          </a:p>
          <a:p>
            <a:pPr>
              <a:buNone/>
            </a:pPr>
            <a:endParaRPr lang="en-US" sz="3600" dirty="0" smtClean="0"/>
          </a:p>
        </p:txBody>
      </p:sp>
      <p:pic>
        <p:nvPicPr>
          <p:cNvPr id="9" name="Content Placeholder 7" descr="recycling signs_paper.jpg"/>
          <p:cNvPicPr>
            <a:picLocks noChangeAspect="1"/>
          </p:cNvPicPr>
          <p:nvPr/>
        </p:nvPicPr>
        <p:blipFill>
          <a:blip r:embed="rId8" cstate="print"/>
          <a:stretch>
            <a:fillRect/>
          </a:stretch>
        </p:blipFill>
        <p:spPr>
          <a:xfrm>
            <a:off x="304800" y="479729"/>
            <a:ext cx="3733800" cy="5768671"/>
          </a:xfrm>
          <a:prstGeom prst="rect">
            <a:avLst/>
          </a:prstGeom>
        </p:spPr>
      </p:pic>
      <p:cxnSp>
        <p:nvCxnSpPr>
          <p:cNvPr id="10" name="Straight Connector 9"/>
          <p:cNvCxnSpPr/>
          <p:nvPr/>
        </p:nvCxnSpPr>
        <p:spPr>
          <a:xfrm>
            <a:off x="4495800" y="3352800"/>
            <a:ext cx="4114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810000" y="838200"/>
            <a:ext cx="4724400" cy="3578353"/>
          </a:xfrm>
        </p:spPr>
        <p:txBody>
          <a:bodyPr>
            <a:noAutofit/>
          </a:bodyPr>
          <a:lstStyle/>
          <a:p>
            <a:pPr lvl="0"/>
            <a:r>
              <a:rPr lang="en-US" dirty="0" smtClean="0"/>
              <a:t>“Single-stream” recycling</a:t>
            </a:r>
          </a:p>
          <a:p>
            <a:pPr lvl="0"/>
            <a:r>
              <a:rPr lang="en-US" dirty="0" smtClean="0"/>
              <a:t>Cans, plastic bottles, glass bottles, newspaper, paper, cardboard</a:t>
            </a:r>
          </a:p>
          <a:p>
            <a:pPr lvl="0"/>
            <a:r>
              <a:rPr lang="en-US" dirty="0" smtClean="0"/>
              <a:t>City picks up our recycling twice per week</a:t>
            </a:r>
          </a:p>
          <a:p>
            <a:r>
              <a:rPr lang="en-US" dirty="0" smtClean="0"/>
              <a:t>No cost to City Schools</a:t>
            </a:r>
          </a:p>
          <a:p>
            <a:r>
              <a:rPr lang="en-US" dirty="0" smtClean="0"/>
              <a:t>Reduced trash pick-up</a:t>
            </a:r>
          </a:p>
        </p:txBody>
      </p:sp>
      <p:pic>
        <p:nvPicPr>
          <p:cNvPr id="15362" name="Picture 2" descr="City of Baltimore, Maryland - Official Website"/>
          <p:cNvPicPr>
            <a:picLocks noChangeAspect="1" noChangeArrowheads="1"/>
          </p:cNvPicPr>
          <p:nvPr/>
        </p:nvPicPr>
        <p:blipFill>
          <a:blip r:embed="rId3" cstate="print"/>
          <a:srcRect/>
          <a:stretch>
            <a:fillRect/>
          </a:stretch>
        </p:blipFill>
        <p:spPr bwMode="auto">
          <a:xfrm>
            <a:off x="4953000" y="5286195"/>
            <a:ext cx="3581400" cy="1267005"/>
          </a:xfrm>
          <a:prstGeom prst="rect">
            <a:avLst/>
          </a:prstGeom>
          <a:noFill/>
        </p:spPr>
      </p:pic>
      <p:pic>
        <p:nvPicPr>
          <p:cNvPr id="10" name="Picture 9" descr="recycling signs_plastic glass metal.jpg"/>
          <p:cNvPicPr>
            <a:picLocks noChangeAspect="1"/>
          </p:cNvPicPr>
          <p:nvPr/>
        </p:nvPicPr>
        <p:blipFill>
          <a:blip r:embed="rId4" cstate="print"/>
          <a:stretch>
            <a:fillRect/>
          </a:stretch>
        </p:blipFill>
        <p:spPr>
          <a:xfrm>
            <a:off x="228600" y="422920"/>
            <a:ext cx="3581400" cy="55332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DPW_Single Stream Recycling Guide3.jpg"/>
          <p:cNvPicPr>
            <a:picLocks noChangeAspect="1"/>
          </p:cNvPicPr>
          <p:nvPr/>
        </p:nvPicPr>
        <p:blipFill>
          <a:blip r:embed="rId3" cstate="print"/>
          <a:srcRect t="3659" b="3659"/>
          <a:stretch>
            <a:fillRect/>
          </a:stretch>
        </p:blipFill>
        <p:spPr bwMode="auto">
          <a:xfrm>
            <a:off x="1817632" y="0"/>
            <a:ext cx="571672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cycling signs_trash landfill.jpg"/>
          <p:cNvPicPr>
            <a:picLocks noChangeAspect="1"/>
          </p:cNvPicPr>
          <p:nvPr/>
        </p:nvPicPr>
        <p:blipFill>
          <a:blip r:embed="rId2" cstate="print"/>
          <a:stretch>
            <a:fillRect/>
          </a:stretch>
        </p:blipFill>
        <p:spPr>
          <a:xfrm>
            <a:off x="228600" y="528115"/>
            <a:ext cx="3653161" cy="5644085"/>
          </a:xfrm>
          <a:prstGeom prst="rect">
            <a:avLst/>
          </a:prstGeom>
        </p:spPr>
      </p:pic>
      <p:sp>
        <p:nvSpPr>
          <p:cNvPr id="4" name="Content Placeholder 7"/>
          <p:cNvSpPr txBox="1">
            <a:spLocks/>
          </p:cNvSpPr>
          <p:nvPr/>
        </p:nvSpPr>
        <p:spPr>
          <a:xfrm>
            <a:off x="4419600" y="457200"/>
            <a:ext cx="3657600" cy="5562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SzTx/>
              <a:buFont typeface="Arial" pitchFamily="34" charset="0"/>
              <a:buChar char="•"/>
              <a:tabLst/>
              <a:defRPr/>
            </a:pPr>
            <a:r>
              <a:rPr lang="en-US" sz="3200" dirty="0" smtClean="0">
                <a:latin typeface="+mn-lt"/>
              </a:rPr>
              <a:t>Food</a:t>
            </a:r>
          </a:p>
          <a:p>
            <a:pPr marL="342900" marR="0" lvl="0" indent="-342900" algn="l" defTabSz="914400" rtl="0" eaLnBrk="1" fontAlgn="auto" latinLnBrk="0" hangingPunct="1">
              <a:lnSpc>
                <a:spcPct val="100000"/>
              </a:lnSpc>
              <a:spcBef>
                <a:spcPct val="20000"/>
              </a:spcBef>
              <a:spcAft>
                <a:spcPts val="0"/>
              </a:spcAft>
              <a:buSzTx/>
              <a:buFont typeface="Arial" pitchFamily="34" charset="0"/>
              <a:buChar char="•"/>
              <a:tabLst/>
              <a:defRPr/>
            </a:pPr>
            <a:r>
              <a:rPr lang="en-US" sz="3200" dirty="0" smtClean="0">
                <a:latin typeface="+mn-lt"/>
              </a:rPr>
              <a:t>Deli and salad bar containers</a:t>
            </a:r>
          </a:p>
          <a:p>
            <a:pPr marL="342900" marR="0" lvl="0" indent="-342900" algn="l" defTabSz="914400" rtl="0" eaLnBrk="1" fontAlgn="auto" latinLnBrk="0" hangingPunct="1">
              <a:lnSpc>
                <a:spcPct val="100000"/>
              </a:lnSpc>
              <a:spcBef>
                <a:spcPct val="20000"/>
              </a:spcBef>
              <a:spcAft>
                <a:spcPts val="0"/>
              </a:spcAft>
              <a:buSzTx/>
              <a:buFont typeface="Arial" pitchFamily="34" charset="0"/>
              <a:buChar char="•"/>
              <a:tabLst/>
              <a:defRPr/>
            </a:pPr>
            <a:r>
              <a:rPr lang="en-US" sz="3200" dirty="0" smtClean="0">
                <a:latin typeface="+mn-lt"/>
              </a:rPr>
              <a:t>Plastic bags</a:t>
            </a:r>
          </a:p>
          <a:p>
            <a:pPr marL="342900" marR="0" lvl="0" indent="-342900" algn="l" defTabSz="914400" rtl="0" eaLnBrk="1" fontAlgn="auto" latinLnBrk="0" hangingPunct="1">
              <a:lnSpc>
                <a:spcPct val="100000"/>
              </a:lnSpc>
              <a:spcBef>
                <a:spcPct val="20000"/>
              </a:spcBef>
              <a:spcAft>
                <a:spcPts val="0"/>
              </a:spcAft>
              <a:buSzTx/>
              <a:buFont typeface="Arial" pitchFamily="34" charset="0"/>
              <a:buChar char="•"/>
              <a:tabLst/>
              <a:defRPr/>
            </a:pPr>
            <a:r>
              <a:rPr lang="en-US" sz="3200" dirty="0" smtClean="0">
                <a:latin typeface="+mn-lt"/>
              </a:rPr>
              <a:t>Broken items (e.g. binders, furniture)</a:t>
            </a:r>
          </a:p>
          <a:p>
            <a:pPr marL="342900" lvl="0" indent="-342900" fontAlgn="auto">
              <a:spcBef>
                <a:spcPct val="20000"/>
              </a:spcBef>
              <a:spcAft>
                <a:spcPts val="0"/>
              </a:spcAft>
              <a:buFont typeface="Arial" pitchFamily="34" charset="0"/>
              <a:buChar char="•"/>
              <a:defRPr/>
            </a:pPr>
            <a:r>
              <a:rPr lang="en-US" sz="3200" dirty="0" smtClean="0">
                <a:latin typeface="+mn-lt"/>
              </a:rPr>
              <a:t>Used paper towels</a:t>
            </a:r>
          </a:p>
          <a:p>
            <a:pPr marL="342900" indent="-342900" fontAlgn="auto">
              <a:spcBef>
                <a:spcPct val="20000"/>
              </a:spcBef>
              <a:spcAft>
                <a:spcPts val="0"/>
              </a:spcAft>
              <a:buFont typeface="Arial" pitchFamily="34" charset="0"/>
              <a:buChar char="•"/>
              <a:defRPr/>
            </a:pPr>
            <a:r>
              <a:rPr lang="en-US" sz="3200" dirty="0" smtClean="0">
                <a:latin typeface="+mn-lt"/>
              </a:rPr>
              <a:t>Styrofoam*</a:t>
            </a:r>
          </a:p>
          <a:p>
            <a:pPr marL="342900" lvl="0" indent="-342900" fontAlgn="auto">
              <a:spcBef>
                <a:spcPct val="20000"/>
              </a:spcBef>
              <a:spcAft>
                <a:spcPts val="0"/>
              </a:spcAft>
              <a:buFont typeface="Arial" pitchFamily="34" charset="0"/>
              <a:buChar char="•"/>
              <a:defRPr/>
            </a:pPr>
            <a:r>
              <a:rPr lang="en-US" sz="3200" dirty="0" smtClean="0">
                <a:latin typeface="+mn-lt"/>
              </a:rPr>
              <a:t>Bubble wrap*</a:t>
            </a:r>
          </a:p>
        </p:txBody>
      </p:sp>
      <p:sp>
        <p:nvSpPr>
          <p:cNvPr id="5" name="Content Placeholder 7"/>
          <p:cNvSpPr txBox="1">
            <a:spLocks/>
          </p:cNvSpPr>
          <p:nvPr/>
        </p:nvSpPr>
        <p:spPr>
          <a:xfrm>
            <a:off x="4572000" y="5867400"/>
            <a:ext cx="4267200" cy="1295400"/>
          </a:xfrm>
          <a:prstGeom prst="rect">
            <a:avLst/>
          </a:prstGeom>
        </p:spPr>
        <p:txBody>
          <a:bodyPr>
            <a:noAutofit/>
          </a:bodyPr>
          <a:lstStyle/>
          <a:p>
            <a:pPr marL="342900" marR="0" lvl="0" indent="-342900" algn="r" defTabSz="914400" rtl="0" eaLnBrk="1" fontAlgn="auto" latinLnBrk="0" hangingPunct="1">
              <a:lnSpc>
                <a:spcPct val="100000"/>
              </a:lnSpc>
              <a:spcBef>
                <a:spcPts val="0"/>
              </a:spcBef>
              <a:spcAft>
                <a:spcPts val="0"/>
              </a:spcAft>
              <a:buSzTx/>
              <a:tabLst/>
              <a:defRPr/>
            </a:pPr>
            <a:r>
              <a:rPr lang="en-US" dirty="0" smtClean="0">
                <a:latin typeface="+mn-lt"/>
              </a:rPr>
              <a:t>* Only recycled at City collection centers</a:t>
            </a:r>
            <a:endParaRPr lang="en-US" sz="3200" dirty="0" smtClean="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2895600" cy="4495800"/>
          </a:xfrm>
          <a:ln>
            <a:solidFill>
              <a:schemeClr val="tx1"/>
            </a:solidFill>
          </a:ln>
        </p:spPr>
        <p:txBody>
          <a:bodyPr anchor="t" anchorCtr="0">
            <a:noAutofit/>
          </a:bodyPr>
          <a:lstStyle/>
          <a:p>
            <a:pPr>
              <a:defRPr/>
            </a:pPr>
            <a:r>
              <a:rPr lang="en-US" sz="4000" b="1" dirty="0" smtClean="0"/>
              <a:t/>
            </a:r>
            <a:br>
              <a:rPr lang="en-US" sz="4000" b="1" dirty="0" smtClean="0"/>
            </a:br>
            <a:r>
              <a:rPr lang="en-US" sz="4000" b="1" dirty="0" smtClean="0"/>
              <a:t/>
            </a:r>
            <a:br>
              <a:rPr lang="en-US" sz="4000" b="1" dirty="0" smtClean="0"/>
            </a:br>
            <a:r>
              <a:rPr lang="en-US" sz="4000" b="1" dirty="0" smtClean="0"/>
              <a:t>Electronics</a:t>
            </a:r>
            <a:endParaRPr lang="en-US" sz="4000" b="1" dirty="0"/>
          </a:p>
        </p:txBody>
      </p:sp>
      <p:sp>
        <p:nvSpPr>
          <p:cNvPr id="7" name="Content Placeholder 7"/>
          <p:cNvSpPr txBox="1">
            <a:spLocks/>
          </p:cNvSpPr>
          <p:nvPr/>
        </p:nvSpPr>
        <p:spPr>
          <a:xfrm>
            <a:off x="4114800" y="609600"/>
            <a:ext cx="4267200" cy="56388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SzPct val="95000"/>
              <a:buFont typeface="Arial" pitchFamily="34" charset="0"/>
              <a:buChar char="•"/>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Computers</a:t>
            </a:r>
          </a:p>
          <a:p>
            <a:pPr marL="342900" marR="0" lvl="0" indent="-342900" algn="l" defTabSz="914400" rtl="0" eaLnBrk="1" fontAlgn="auto" latinLnBrk="0" hangingPunct="1">
              <a:lnSpc>
                <a:spcPct val="100000"/>
              </a:lnSpc>
              <a:spcBef>
                <a:spcPct val="20000"/>
              </a:spcBef>
              <a:spcAft>
                <a:spcPts val="0"/>
              </a:spcAft>
              <a:buSzPct val="95000"/>
              <a:buFont typeface="Arial" pitchFamily="34" charset="0"/>
              <a:buChar char="•"/>
              <a:tabLst/>
              <a:defRPr/>
            </a:pPr>
            <a:r>
              <a:rPr lang="en-US" sz="3300" dirty="0" smtClean="0">
                <a:latin typeface="+mn-lt"/>
              </a:rPr>
              <a:t>Monitors</a:t>
            </a:r>
          </a:p>
          <a:p>
            <a:pPr marL="342900" marR="0" lvl="0" indent="-342900" algn="l" defTabSz="914400" rtl="0" eaLnBrk="1" fontAlgn="auto" latinLnBrk="0" hangingPunct="1">
              <a:lnSpc>
                <a:spcPct val="100000"/>
              </a:lnSpc>
              <a:spcBef>
                <a:spcPct val="20000"/>
              </a:spcBef>
              <a:spcAft>
                <a:spcPts val="0"/>
              </a:spcAft>
              <a:buSzPct val="95000"/>
              <a:buFont typeface="Arial" pitchFamily="34" charset="0"/>
              <a:buChar char="•"/>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Cell phones</a:t>
            </a:r>
          </a:p>
          <a:p>
            <a:pPr marL="342900" marR="0" lvl="0" indent="-342900" algn="l" defTabSz="914400" rtl="0" eaLnBrk="1" fontAlgn="auto" latinLnBrk="0" hangingPunct="1">
              <a:lnSpc>
                <a:spcPct val="100000"/>
              </a:lnSpc>
              <a:spcBef>
                <a:spcPct val="20000"/>
              </a:spcBef>
              <a:spcAft>
                <a:spcPts val="0"/>
              </a:spcAft>
              <a:buSzPct val="95000"/>
              <a:buFont typeface="Arial" pitchFamily="34" charset="0"/>
              <a:buChar char="•"/>
              <a:tabLst/>
              <a:defRPr/>
            </a:pPr>
            <a:r>
              <a:rPr lang="en-US" sz="3300" dirty="0" smtClean="0">
                <a:latin typeface="+mn-lt"/>
              </a:rPr>
              <a:t>Fax machines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300" b="0" i="0" u="none" strike="noStrike" kern="1200" cap="none" spc="0" normalizeH="0" baseline="0" noProof="0" dirty="0" smtClean="0">
              <a:ln>
                <a:noFill/>
              </a:ln>
              <a:solidFill>
                <a:schemeClr val="tx1"/>
              </a:solidFill>
              <a:effectLst/>
              <a:uLnTx/>
              <a:uFillTx/>
              <a:latin typeface="+mn-lt"/>
              <a:ea typeface="+mn-ea"/>
              <a:cs typeface="+mn-cs"/>
            </a:endParaRPr>
          </a:p>
          <a:p>
            <a:pPr marL="347663" marR="0" lvl="1" indent="-28575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Call Information Technology</a:t>
            </a:r>
            <a:r>
              <a:rPr kumimoji="0" lang="en-US" sz="3300" b="0" i="0" u="none" strike="noStrike" kern="1200" cap="none" spc="0" normalizeH="0" noProof="0" dirty="0" smtClean="0">
                <a:ln>
                  <a:noFill/>
                </a:ln>
                <a:solidFill>
                  <a:schemeClr val="tx1"/>
                </a:solidFill>
                <a:effectLst/>
                <a:uLnTx/>
                <a:uFillTx/>
                <a:latin typeface="+mn-lt"/>
                <a:ea typeface="+mn-ea"/>
                <a:cs typeface="+mn-cs"/>
              </a:rPr>
              <a:t> Dept (ITD) for assessment and recycling</a:t>
            </a:r>
          </a:p>
          <a:p>
            <a:pPr marL="347663" marR="0" lvl="1" indent="-28575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3300" baseline="0" dirty="0" smtClean="0">
                <a:latin typeface="+mn-lt"/>
              </a:rPr>
              <a:t>Toner – can</a:t>
            </a:r>
            <a:r>
              <a:rPr lang="en-US" sz="3300" dirty="0" smtClean="0">
                <a:latin typeface="+mn-lt"/>
              </a:rPr>
              <a:t> be recycled via vendor</a:t>
            </a:r>
            <a:endParaRPr kumimoji="0" lang="en-US" sz="33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9" name="Straight Connector 8"/>
          <p:cNvCxnSpPr/>
          <p:nvPr/>
        </p:nvCxnSpPr>
        <p:spPr>
          <a:xfrm>
            <a:off x="4343400" y="2971800"/>
            <a:ext cx="3429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146" name="AutoShape 2" descr="data:image/jpeg;base64,/9j/4AAQSkZJRgABAQAAAQABAAD/2wCEAAkGBxAQDxAPEBAQFQ8VDw8QDg8PDw8UFA8QFBEWFhYVFxUYHCkgGBolHRUWLTEhJSkrLi4uFx8zODMsNygtLisBCgoKDg0OGhAQGS0hHiQsLCwsLDcsLy8sLCwsKywsLCwsLywtKywsLCwsLSwsLCwvLCwsLCwsLCwtLi8wLywrLP/AABEIALkBEQMBIgACEQEDEQH/xAAcAAEAAQUBAQAAAAAAAAAAAAAABAIDBQYIBwH/xABUEAABAwIBBQYPCwsDBAMAAAABAAIDBBEFBhIhMUEHE1FxkbIUIiNSVGFyc4GSk7Gz0dMkMjVCU3R1gqG00hUWMzRDYmOUo8HwoqThF0SDwiXDxP/EABkBAQADAQEAAAAAAAAAAAAAAAACAwQBBf/EADERAQACAAQCCAQGAwAAAAAAAAABAgMEETESQRQhMjNRcYGhE0LB4SJSYZGx8AUj0f/aAAwDAQACEQMRAD8A9xREQEREBERAREQEREBERAREQEREBEWj5b7ptLhc4pnwzyzmNshbGGBjWuJAu5x16DqBQbwi8Nrd3GpdfeKKFnAZZHynkaGrBVm6fi037cMHBExjbeG2d9qDo5zgBckAcJWOqcepI/f1EV9oDw4jwNuVzRU4/WTG8k8jjwve53OJUc1Ux1yO5bIOhsSy/oYWOfnOfa3vQANJsNfHwLVK7dVfIz3LDnPdM2CJrHi5cWueSXlpAsANGaSS4arafGcSzjE67nHVrJPxgstkGbGm7WJf/mVmFWLXis+KGJaa0mY8HpI3QMXYenw+UjhMsZ+zeG+dXBuo1g9/QyD/AMUbv/vb5lJqZ7rF1Mi9CMrhTyn9/sxzj4kc4/b7shHuuEe/o6ntkQMA+ydxUqPddpzrp5W93HVDmwuWoVL1jZSp9Awp2mfb/iPS8SPD++r0mPdbw/4+cPqVA/1SRMaPCQt5w6ujqImTwuDo3jOY4bdh8IIPIucZHbNmm44QvY9x74Fo+4KyZrLRg6TE666+2jRl8acTWJjbRuiIixtIiIgIiICIiAiIgIsflDiBpaKrqmtDnQ0s87Wk2DjHE54B7RsucavKKrc5009bU3c7SRNMBc7GsabNHaAAQdPIuY4sp+GsqPK1Slx5UN7Ln8eqUuGXOKHSKLnNuVDOy5/GqvUr0eVMe2qn5ar1LvBLnFDoZF4FHlVBtqZuSq9Skx5WUu2pl8Wq/CnBJxQ90ReKR5W0e2of4lV+FQ8eyxg3oMp5pS9x6Z7WVILGjgObrPrXOCTijxe7ouaW5SO7JqvGq1W3KbhqqnxqpOCTih0mudN3Ft8ad80pvPIrYyoHZVRy1XqVp2NUrn769+dLbN3x8czn5vBnFt7LsU8SbeDUY41JjiWzS4xQvFnuYRe4zoZDY+FqpbiWG/wv5d/4F2adfU5FvFg2RK82JbRQRUlQwviZG5mcWFzYywhwaCQDYHU4cqw8lPmuc3Xmuc2/CASFGa6JasTiUfUX/V5wUvJHRvH0hf8A2xX3FI+ov+rzwvmT+hsNrX6NJ0m3/blW5fva+cK8bu7eT0OWdQZ5lGfUu4G+OfUsRidbVNPUoGSN1fpWtI0dtezpwxrLztdepPnkUGVyxrsRq9tGfBNGVKBeR0zA13W75GbeG6nW8W2/iUZpMbqJHf3XtW5CP/hKLvZ5xXiMgOk6NR+PGdnACvctygWwWh72/wBK9YP8jtT1+jVk97en1baiIvLbhERAREQEREBERBg8u/gnE/o6t+7vXNGLt6i3vjPMV0xlx8FYl9H1n3d65sxodRb31nmKlTeEbbITApDArbApEYW+kMd5XGNV9jVSxqkMatVKs1rDWK61qqY1XWsWitWe1lsMUKpN3doaAsjN0re3qCgFi7arlbIpYrbmKYWq05qrmqyLIbmqy9qmParD2qm1V1ZRHtUd4Ux4Ud4VFoXVlueQX6pJ87l9DArk0d5JO+Sc4q3kJ+qyfO5fQwKaWXc/vknPKxW3bK7MVi0XUH/U57VCwvQyL5277uVmcXi6g/6nPasTAM1kXzlx/oOUsv31fOEcbureUsy6VWnyKOZVbdIveeXouySKNI9UvkUeSRcdfXv18TuaV7/uXttg9EP4b/SvXPJOh3cv5pXRW5w22E0Y/hu9I5eZ/kJ14fX6NmU3t6fVsqIi81tEREBERAREQEREGEy3+CsR+j6z0D1zdjP6FvfWeYrpHLn4KxL6Prfu71zZi56k3vrPMVOnahG20rMYUmMKPGpUa9KkPPvK/GFIYFZjCkxha6Qy3ldY1SGtVEYV17s1pO3UONaqwzWlEqTc22DR4VZLFcXxd4HIusuarL2qW4Kw8Kq0LayiPao7wpbwo7ws9oX1lEeFHkClPUeRZ7Qvq23If9Vk+dy+hgWVjbpd3cnPKxORZ9zSfO5fQwLNUw193JzyvPtvLfXaEfFo+oP42ekasDOLMi7+8/0XLZ8UZ1B/HH6Rq1nFRaOPvj/QuVmD3tfOEcXu7eSyZVbdMol0/wA1hezxPO0XXSqi6p/zYi51j646HdxJzCuk8gW2wykH8L/2K5pkPSv73JzCumsihbDqUfwv/Yrzs/8AL6/RryvP0+rNoiLzmwREQEREBERAREQYLLv4JxP6Orfu71zVibupt763zFdK5d/BOJ/R1b93euY65/SN743zFSp2oRt2ZX41JjUWNSYyvTo8+6XGpMaiRlSYytlGS6ZGrdQ+5tsHnXwyWF/8urDXLTFmeYVovl0ureONFXD1hViRXXFWHlUWlfWFl6jSKQ8qM8rNZoqsPUeRX3lR5Fns0VbTkcfcz/ncvoYFnaQ6D3T+eVr+SJ9zP+dS+hgWbpX6PrP55XnTvLfXaEjEj1B3HH6Rq1nGveRd8f6Fy2Cvf1J3GzntWv44eki7t/onKzB7yvnCOL2J8mGzl8JVN1TKdFwbWIuetF9J8H9l6lp0jVhiOtJfTyNbnuYQ3TpzmE6NegG/q2q1dZLFG1D4wHucGs6YNDXZrGMBDSDqseltbXnWWLtbQde1ciLR2nItS8a0Jz1OTvUvMK6gyQFqCmH8Mecrl2Y9Tk71JzCupslxaipu9NWHPb1a8rzZRERYGoREQEREBERAREQYLLv4JxP6Orfu71y5VP6VvdjzFdR5d/BOJ/R1b93euVJX3De7HmKlXtQ5baWTjKkxlQ2FSGFejSWC8JsZUhjlCY5Xt8sLrVSzNaq7NLptwedfGuURr1cDldFlU1Sw9C9Rw9M9S4kOFcc5WnuVJcrbnKE2Tir49yjvKre5WHuVNpXVhQ8qPIVceVYeVRaV9YbRkofcz/nUvoYFlYH6D3T+eVhslne5nfOpvQwKfHJr7p/OK8+28t1doTKuTqZ42c8LC42ekj7t/onKdVS9IeNnOCxmLOvHH3x/onKeDP8Asr5wji9ifJibr6HW0qi6XXrMCY6pG9saC64LrsLnmNgFs0sYTZp16hyKLdU3S6EQTHpJO9Sc0rqvJ0Wo6fvMfNXKM56nJ3t/mXWOBi1LB3lnNC8/O71astzTkRFhahERAREQEREBERBgsu/gnE/o6t+7vXJRk973Q8xXY2MUDammqKZ5IZNBLA5zdYbIwsJHbsVzhVbkeNwykRQNka0nMniqIWZw4QHODmmy7E6TqS1llUzr2+MFfZWR9ezxgtibucZQ7aeX+dg9opUW55jw108v83T+0V0Y8xyUzgxLWmVsfyjPGCTVrDYB7bd0Ft7MgsbA/VpCeDoqn0/1FE/6e4/e5p5f5un9orIzcxyQnLRPNrTapnXt8YKsVbOvZ4zVsrdz7Hux5f5un9osTSYdVGQMlM8bLkPf0z82wPxQ7Tci3hupxnZ8EOiR4oXRbOvZ47U6LZ17PHatibg4ufddTawt7mm17b9N/l0GEjNHuqoz7i/ueawB1/G1jjXenT+VzoceLWzVs69njNVDqpnXs8Zq2DEKKRjhvL6iRpuTdj2FvANJ6ZZaLInGHAOFNJYgEe6INRFx+0XOmz4O9EjxaI6pZ17fGCtOqWde3xgvRRkPjHY0n8xT+0Wv446Whm6Hqg+ObMa/Mzg7pXXsbtJGwqM5uZ5JRlojm1N9Qzrm+MFZdO3rm8oWzxYw1xsHvvs16VIFceF/L/yoTmJnknGDEI2S7vcpI7Km9FApIk0nun84pJXG2kSHXYaxc9u9tgUIS8Oskk+E3VEzquiNEuql6Q8becFCrn3iZ3x/onJUy9Ifq84KxK68Te+v9CVZgT/sr5oYvYlDX1ttrgOMH+yourkLjpsXDuBdeuwPtm9fyMPrVCkXd/HP2KLddkVFtw4cLSOUgLrLB/1aDvMfNC5QphdwHCWjle1dX4P+rU/eIuYF52d7UeTVl9pTERFiaRERAREQEREBERAREQEREBFDxaqMULntAL9AYDqzibaVrX5erOCHxT+JBuK8+kxChudBvc31cKyBx+s4IfFPrWtHB76SBfbpC6Mn+UKHgP2J+UKHgP2LGfkbtDlCfkbtDlCDJnEKHgP2Lf6YgsYRqzW24rLy38jdocoWxQY1WMY1g3ohrQ0EtNyALabFBui8t3TdzObEavo2CqiY7eY4nRTtcASwuNw9t7XztWbsWw/l+s4IfFP4lPpaozx9UbaQEh+YbC2wgaf8C4OcsocmKvDpGxziMktL2PhkzmkNNjrAII0bNoVidlTD+ljmZ25Y3AeM4LoybCI3abuvszgDZR5MIfsc09o6POg58jxE/unt8KkNxAai3R2jf7F7FX5KQyaZaSJx67e238YaVr9Zuf0br5rZoj+5IT9jwUHnVXUMMbrCx6W2j94KPndRHfX+hK3Ku3OHkHeakHgbLGRt65p/stYosHmeGxdKHmQlgdvhzrMc17TmNLgRa+rYVZhWit4mfFC8TNZiGKurkIJvYOPcuty6FsseQ9UdtOBtuK8nkMIB5VLZkBNtkHG2lYR/rqAfsXo9Kw45snwb+DUywbWj60zVHut/i3PdV55O3aOnj9olVkQIy3NFTLcOLsyqhaGkWsCOhwdN9h2KM5zD/X2SjAv+jScOF5Y+3LCOWVgXVuD/AKtT94i5gXmuS25/Qg09RM8CUCOV0DpJ3mKWwNs90mY4tO3M2XFtBXqkZbYZtrAWFrWAWPHxYxJiYX4VJpHWqREVC0REQEREBERAREQERYvFMcjp3BhbI91gSI8zpQb2vnOGux1cHEgyiLBx5SMdqp6j/b+0VwY8Ox5+Wm9ogyFcxro3Nexr2kWcx4BaR2wtfGA0nYsXgz/xLJHGgdHQ8/LTe0VIxFvYs3LT+1QQ24RTjVAwcTpfxKsYdCNUY8Ek341MFaOxZvGp/aq3v7ux5vGpvaILPQMXWf1Z/wAadAxdZ/Vn/Gr2/P7Hm8am9om/P7Hm8am9ogsGgi+T/qT/AI1QcKgOuFp43y/iUrf39jzeNTe0VfRoH/bTeNT+1QY52B0p100R498/EslQ0cbGZscTGNB1MFgTwnhKoOIt7Fm5af2q+jGQBboae3HTe0QSDCqDCrBxxvY8/LTe0VmTKBg109R/tvaIJRiVDor6wDxgFRaXKWB8rIiyWMvcGsdII80vOpt2vNidl9thrIWaMKDDyUEZ1sHg0KN+b8I6oAAbkaGjOJ41njCqZItA43f2QYQYVH+8rgwuLrXeMsqIVUIUGLbhsXyfKSrjaCL5Nvhv61khCqhCggMpWDVGwfVWSpT0uoDiXwRK6xtkFSIiAiIgIiICIiAiIgj19U2GN0jtQGgC13OJs1ovtJIHhXkOVWPShzRG4b/I8vLw0uDY2kZ7gM0/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s4kgnaHmI/oBGCxxY8nOz9rjGSTq5Cg2p+XGKCRoNSY2Z4ZaSngLpSdWYRDo0kDSF9dl3iu+MBqTG3OLMySnpy+U5txmEQ2HhGwrWYjGOkLwYg0Bjd7kzgQb3LzFc7F9jMYGYXgxBrQwb3JnAgnSX71c6LfbwoNlOXeLZ7AaksBL271JT05kkIBsWEQ2A0beAocvMVMjB0VmXz7wvp6ffJM0GxaRDYDRfi4FrTMyxY54Mea1rBvcge219JfvVzot9vCjWsILHPaY81rWAMkD22BBu/erk2tp40Gyfn3ipewdElt2vLoH09PvrraLgiGwGo7dBXx2XGKl7LVJHSFz6d1PT774DvNhYkX1rXc1hDmPe0x5oayzHte3QQbv3q50W09pWaqVoa4O6ozpWsbExzXsBuCS7e9Oi3Ig2V+W2Jl4zagnqee+m3in37VsO820EgeHWvk2WWJ5/SVBcAzOkgEEG+i4NiCYQNYWt1MrbODunYc1rRGxzHsBNiS7e9OsHRwFXXOjdnCR7S3RmFjHsc0dtwi0oNiblViLpSG1YLGjqke8RZ4JvY33jQLg7NisV+U+IskYXVBMDjmO6jFnMcdRvvOq/aWIjr43F1xmkWALmXzgRe4tFq06u0rDKtkkb2SloN3NvmEBzTpadEXAbHTrBQbPR4tM6beah5cyRvUX5ua5krdNrtY0adh2EDhXsOSGNdFQWeR0RGQycdcfiyAcDgL9o5w2LnWOrY6ENe8NkadDrWOc03a8Wi16jr18S3fJLKR8L4KwggOBZUsANnx51nFo22Izm9rRtKD3BUlq+Qyte1r2kFrmhzXA3DmkXBB4LKtBHrJmxRvlcHFrWlxDGlziBwAa15jVbqtPI/NZNvbL2BbDM6/HJmW5OVequbcWWiZW7nsNSXTRdTnOlz2tFpD++3bxix49Stwfh66YmuiGJxafh3VYTVMqWiWOYStJ0PbJni+0Xvr7Sz0VM5ou1zhxEheHe6sDrI5pGOZGXhtQG3MVRHtINvfAXIvZ2jVYm/uQrhm2voVmPhcE/hnWJ2lHDvxR1xpK/RYic4RybdDXdvgKyi06tm2jXsW2U0mexj+uY13KLqiYWQuoiKLoiIgIiICIiAvhK+r44XQcv1eMYgysmpqmRjJ43727Oi99mgAOGnURY323vtWQixiubqmi8gPWvWcvsgqfE2hzup1TW2iqWDSBrDXj47b7NY02Iub+MYzk7imHEiaF0kI1TwgvYRwmwu36wC9TK3yto0xK9bFmK4+uuHb0ZmPKfEW6povID1q9+eeJD9tD/Lt9a0qPGbq5+UgV6HwMpO1WGcTNRvLcvz5xEftYvIN9a+/n/iI/aReRatM6NuqXVXCQOMrk4GX/ACwRi5jnZuo3RcRH7SLyLVcbujYj8pF5Fq06ip5p/wBDFLJfUY2Et8f3o8JWx4fkPXy2JEUY/ecZHD6rBm/6lRacnTeI/lbEZm20yyQ3RsR+Ui8i1P8AqNiPykXkWqbS7l8xHTzvv/DhYznFymM3KOGaqP1qcD0SpnMZOPk9vusjAzU/P7/Zg3bouI/KReRarT90XEflIvItWxu3KB8rVeCSD2SjyblJGqWp8O8HzMC50jKT8nt90vg5mPn/AL+zXn7ouI9fF5Fqsv3RsR6+LyLVmajculHvZpB3UAd5nBY6bc0qhqmYe6hkb5iVz4uUnl7OxTMRzRW7oGJH9pD5FvrVL8r8Sf8AtYfIj1q3Jue4g33pgP8A5JR541aORmKt1MYeKVv97KdbZPnDk1zPKXyXHsQdrkh8kPWsfWYrWgFzpIrd7/5WQGSGNHVTjy0H41NoNyzFapwFQ+GGL4xL98dbtMZoJ43BL3ycR1Q7Sua1/FMaN+3CMoZquinhm09DzBsbwLAxyAuDfAQfARwL01YLI/JqDDaZtNTtObfOe91s+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EBfUQUGFp+KOQKg0sfWN5FeRBZFLH1oVbY2jUAq0QEREBERAREQEREBERAR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xISEhQPEBQVFhQVEBQUFBQVEBQVFBQUFRQXFhUUFRUYHCggGBolHRQUITEhJSkrLi4uFx8zODMsOCgtLisBCgoKDg0OFA8QFTAdHBwuLi4sLC83LDcsLC8sKzAsKywrLCwrLy8sLDcwLCwsLCwvLCwsLCssMiw3Kys3NysrN//AABEIAMcA/QMBIgACEQEDEQH/xAAcAAABBAMBAAAAAAAAAAAAAAAAAgMFBgEEBwj/xABKEAABAwICBAkIBgYJBQAAAAABAAIDBBEhMQUGEkEHEzJRYXGBkbEiQlJigqHB0RQjM0NykmODorLh8BUWFyQ0U3PC0kRUk6Oz/8QAGgEBAAMBAQEAAAAAAAAAAAAAAAECAwQFBv/EACwRAQACAgAFAQYHAQAAAAAAAAABAgMEBRExQVFxFCIjQlJhEiEygbHh8KH/2gAMAwEAAhEDEQA/AO4oWLrBeECkJHGBY40IHEJrjgsceEDyEx9ICwakINhC1TVBYNWg20KOl0i1ou5wA5yQAo+bWmlbyqiIfrW/NBYbrF1UZdfaBudVD+cLQl4T9GN/6lp6mvd4BBfbo2gubS8LmjR9689UMhv7lqScMtAMhOeqK3iQg6nthG2FyCXhrpRyYZz+QfFacnDczzaWTtkYPBB2rjAscaFwqXhtk82kHtVBHgxakvDTVnk08I63yO8LIPQHHBZEgXnOXhi0geSynb+refF66twe60OrqSOok2RJtPZIGghu0x1rgHK4se1BeAVlMwvunkAhCEAhCEAhCEAhCEDE8lgSVxqs4bgJJGMpS5rZHtY7jgNprXEBxGzhe17Lrek+S4c7SPcvIMzNl72nzZHjucQg6yeGmQ5UrR1zH/ik/wBr9QcoIx7bj8FzWl0dK8BzWEg5G4sfet6LRM29oHtBaxhvPSss5y0jraF9/tSq3ZMiHY4/FKbwiVrt8Y6o/mVTItGSDPZ7z8luRUZGZCvGrln5VfaMf1HNLcIulONe1lQ1jQ6w+riG4HzgedRkuvOk3Z1x7OKH7rE3VauF8jpDJbade2zlgBz9Cw3VZu+R3Y0fFXjTzfT/AArO1i+pqza36Qdyquc+3bwC0p9M1L+XUTH9fJ81NjVeLe+TvYP9qfbq1Bv2z1v+StGjl+ys7mNUp5XPxkc5343Od4lJbEOhXRmgKceYT1vcfinRoWn/AMpvaCVeOH5PMKTvY/EqMGjmRtBX1ui4BlFH/wCNvyTraZgyY0dTQFaOH272Vner2q5+3HLHqT7GO3Rk+w4q+bI5vcsq0cO83/5/avt3iqi/RZTlE7sid8kpuipz9073DxKvCFeOH072lHttvCmM0JUHzLdbm/Apxur8/M0e3/BW9CtGhj8yrO5k8Qo2kNHvhLQ+3lAkWN8s11rgRnP0aVm4VTvfGwrnmtrfsj+Mfuq7cCMn1dQ3mmae9gHwXm7GOKZJrHR34LzekWl26idgtxR9AcFILBqEIQgEIQgEIQgEIQg0K8YLyTpyPZqqhno1UwHUJHWXriuGC8q68xbOkaxtrf3l5/NZ3xSBLauuvA3oLh+0fmpNRGrDvqSOZ594Cl19DrzzxU9Hi5o5ZLeoQhC1ZBCEoBETLACUAsgJYClSZIss2SwFnZRT8RuywQndlYIQixkhYIThCSQi8SQhZIWFC4QhCJQWtjfIYfXI72/wVm4E5PLqW/6bv3h8FXtaW/Ug8zx7wR8VK8DEn95mbzwNPXZ/8fevF3o+LL1tSfhw7/o84KSUVo45KVC43SEIQgEIQgEIQgEIQg1awYLzFwqQbOlKj1uLf3xtb/tXp+rGC83cM8VtJE+lBEf3x8EEbqq7yHj1gfd/BTqrmqTsZB0NPirGvd1J54a/7u8fZjllsEIQulgyEoBYCW0KWdpKaEsBYaE4ApY2kALOylAJVkYzY1srBCdISSETFjJCbITzgm3BQ3rJohJThSCjaGEIQoWResjbwO6HNP7QT3BFJavI56Z/uez+KxpwXgk/DfuIK1uC6S2kY+mKQdpAPwXkcQj4kej09Kfcn1ej9GnAKWChtGnJTLVwOxlCEIBCEIBCEIBCEIGKkYLz9w6xWrIXelTW7WyO/wCQXoOoyXC+HuDy6WT1Zm95jPwQUHVR31jhzx+BCtKqOrTvrx0sd8Fbl7WjPPF+7ytuPiBCEBdjkKCcam2pxqlnY61ONTbU41S57lhLskBLupc1mCEgpZKQ5Fqm3Jpydcm3KHTQ05IKW5IKhvVhCEKGjV0o28Mg/Ru8Cofg9k2dIU5O9zh3sKnqht2OHO0+Cq+psmzXUp/TtH5gW/FeXxGPerL0dGfytD07ow4BTbMlA6LOSno8l5ruKQhCAQhCAQhCAQhCBuYYLjfDzD9RA/mmcOwsJ/2hdlkyXLOG+K9CHejUM94c34oOJ6CdaePpJH7JV0VF0Y600Z/SN95sr0vX4fPuWj7vM3Y9+J+wQhC73GUEtqbCWCpZ2g60pxpTLSlgqWNoPApV00Cs7SljNSyUklYJSSVCYqHFNOKUSmyVDasMFIKySklG0BCEKF2HC4t0KlaFk2KmB3o1Mf8A9AFdlQwdmb8NR4SfwXm8Rj8qfu79H5nqfRZVgiyVb0Q7AdQVjhyXlvQOIQhAIQhAIQhAIQhAl+S55wvQbWj5vVfE7ulb810Ryquu1KJKSoYRe8L+8C494CDy7TGzmHme3xCv655e3Z8F0GM3APQPBepw+f1x6PP3o/TJSEIXpOAJQKShSiYOApYKaBWQUZzB4FZ2k0Cs7SKfhOFySSkbSwSiYqUSkEoJSHOtmi8VZJWFryV0TeVIwdb237rrXfpqAfeA9QJWc5aR1tDaMdp6QkEKGk1khGW2epoHiVrP1pb5sZ7XAeCznaxR8zSNfJPyrEqHpMbM0nRI4++6kn6zyHksaOsk/JQ9VOZHOe613Ym2WS4NvPTJERXs7NbDfHMzZ6h1ffeNh52NPuVqp8lStTpL08B54Yz+yFdKY4Lz3aeQhCAQhCAQhCAQhCAKh9Mw7THs9Jrm94sphR1eEHj49PMr5o914ozzxsP7IVM0ozZnlaMhNIB1Bxt7lIUmn3MY2MMB2Whty4426LLt1M1cdrTbu5drFa8RFVrQqx/T0py2R7N/EpFXpWbYJ27HDING/qXZO/jjpEuWNO/eYWpYc4DPDrK58+uldnI8+0fgsMAPLY555y9zVlPEfFWkaXmy9SV8TeVIwe2Fryaepx95fqa4+AVOMrRlHG3rcSfeU2yInkgn8LXO8As54hk7RC8aVO8ytr9Z4RyQ8+yB4la0mtfoxfmeB4AqEi0XO7kxSH9WR4rbh1aqnfd2/E8DwWU7uae68amKOx+TWiY5NYO8/Fa0un6g+eB1NA8Vut1OqPOcxvefkl/1R2eVJ3NA8VnOxlnraWkYMcdKwhJNJTO5Ur/zke4LXfKTmSeskqx/1eiGbifa+SP6JgHmjtufErKbTPWWkViOkKyXhAffLHqCtLKBnmt7mpw6PPokdYt4qEqoGO9E9yUIX8ysj4GN5TmDrePgm5HRtFycOcMdY9tkFdfE8bj2C62aakccSD0giwUwaqJuzcnEkEANwFsDe61HVTb7rZ7W05w6hbeg6hqPrxG1sdNOzitlrWNeHbTDYWG1hdvh0rrdFWAgEG4IwIK8oyVrrXOF+T5IsenE4Kc1W17q6F2yCJIr4xOtYc5Y4ck+5Ql6jZJdOXVD1R17pa0ARP2ZLeVE+weOoecOkK4w1IKDbQktclIBCEIBCEIMLSrgt1a9Sy4QeUNbKBzNIVMIGPHvcB6rjtDPrWmNET2u1mQvi4X7AF23X3UoTPdWwC1UGtAufIeGX8kjcSDa/QFRYaWUgOkmghvmySVvGNIzDmNuQRzKRz+nEruSxzugMcfAK1aN1UfKxr3yOZcYtMYa4HmO0p5hp2fa1oN8gyGZ3di26JdJUAvd1RJsi5DQyPoviXGygakWp1MPtJXnrkA/dAW5Fq/o1ubQ7rLnJo6cpQDxdG51iMXTvcD+UAJH9ZyQTBTwNtkdgHC9jy7m6kScEVCz7OBvZE1bkb3H7Omd+QgeCrLtaqp12iVsZGdmtblusBvG9aZ0pUSXD5ZHDMObdwNunfzEJyQuMv0jeyNg9eRg8StKSQ38uohHQ0uef2Wqpxvc929wBBwIjc0gXIIKbYfrbuth5RbI4kH1g5pyxyCchZamvgGDp3k8zY7XtnynLRm0hTl1g2R2GZlaGjmB2GmxKhLeWSMGmxJjaXN3kXBxuP5ukthc5220Fwte9w0jH3hBIO0uwEtEDG4YbW24k81nOHetabTMjSRZjPR2Y2DG+IcbH3Fazoto3GBBN2vfcg9e4+KYbF5V8GkXyBcDvA6f5ugek0rKbtc8vJyc17rDsBAPXZaj5nC7TjfPaA2h1F38hOgOcbuucTZzQAb2/nBIIxNxc385x2hfefmg13ucPIJOz6Jdhn0JfHYbNmG2AcQXeJsO5Z2d1wBe9rXGWd9/UkxkjInsHw51IyX7IOw/E5+QAB0A4+5NtivZrL5XcCQBgLkg3TwbhcsdzbW0Gt6BklSU5a0B7B5Vi19zh0WFx8UGu1zdovAbsjKNxJvusD0ZpIbkRiS4+RsnAbselbMkYuGFzSAeUyzjYnfY/JDgC+7nOdZo2XAWy5OBAyUDUYXMddpc1zTgQS1zT0EYgrpWp/CrLFaKvvIzITNH1jfxt88dIx61zrjBi5xJdfA7djhvJN+hNT1O07ae7acczbPuwRL1fobTkVQwSwva9hyc037DzHoKmI5gV5E0LrBNSScbTSOYcNoWBa+257TgfFdc1S4XoZSIqxvEOOAftbUTus28jtw6VA7KHIuo2krg4BwIIIuCDcEdBW8yS6BxCAUKRhJcEpCgQmnKEyRPja4sc5jg14za4jBw6jYrjOmqF8zzFURiPSDG3wsIq2NuBfGf8zC9j1cy71My6qWt2rkdXHsPu1zTtRyN5cTxk5p+G9BxL6IHt2XZHoxBy35ELTdSOjJDnBuWyeLJDwc8sjngrXUU0gldFO3Zqmi7g0eTVsH30X6QAYt39adbQMlZY3LTYgg2IO5wO4qegqMcZ2SwGYs5mktb0GzvijiSxvlxsPlAF9zjzOLewXO6+alpdHOjeI5GPe432HcaA17R0XFiL4iyBQlp2w2OJwBxLrhwObXXAt138UQj4yWAMje12R2A0F9r4taejFOSxta0lpmaXHElmzHdx33AsDhexC3rseAJJLEY7LYy2RjrYZbRw7iOcFPQRHZPHNmfdvk5BjxfAvadmw52m3cgj56I7Be6G7rHaIluTbm3m27wTLY7Ri0kBvi27cT+IXwPyW05scdyREBfBsso2mdo2gRzbwtZ+loWkuEsYJzDI3SNJ9Ld5XSMOdA3CLNsDKCc2ht7dtrW5kmKnwO1GSTvD7AnnIvmUzNp+Pc6V3UxjB3nFaU2mwcoifxzOPuAsnM5N4wll7hlrYbdiQOvf1pqOUt5LrXvg0XA6s7KNdpR/mtY3qZfxTL6+U5vPZYeATmckoY73IDrnfawPXl3pMwbax2RliZAT71DOeTmSeskpFlHNPJLTVLLBu0ywvyWG5vzkZph9Wzdtn2QPeVo2WE5nJtOrBuae158E2ax17gNHZj4pmyxZOYW6d3P3AJsuO8nvKLIUDCys2WD0lAIsnqamfJhGx7z6jHO8ApJmrFYRfiHtHO8tjH/ALCLKRt6ra6VdAQIn7Ud8YZCSz2d7OzuXbdTOEamrbRg8VNvieQCfwHJ3iuFR6v42kqaVh9Fsxmf1bMIdj2qwaC1B49wLZprAg7QpHRAEZEPlcDfpDSg9IwT3WyCq7q9C6OKOJ73SFrQC99tp1t7iALn5KfZkgcQhCDBC1p4braWCgpGturTKpmybtew7UUreVG8ZEHxXPfpM0LpI5Ir1LAXPiadkVIH39ObYvObmb8xY3C7fUQ3VJ111WFUxpaSyaJ23DKCQWO5sNxQcf0jr9xjdgUzC29xtuNwdxBbiCoWTWSS92xU7eniQ535nFSOmtFundIeL4uujxqKcDCYDOaEDDasLlozzG8KphJErPrFVvzmd7Nh4LRlqJHYue93W9x+KZCUAoAAsoASgECVkFBIGZHetikopJTaKOR59SN7vAINfZRsqxQaj6ReL/RXtHPI6OIDte4J06nGP/FVlFB0GfjXfljB8UFYsEK10+g9Hf8AeVE55qagdY9T3n4KVp9BwW+p0VVzetU1YiHWWtsp5DnxKVDE5+DGucfVY53gF1il0FVD7Gh0dT+s5hqHjtcpSLV/SLuXXuYPRp6eOIW5rjFByml1Tr5MWUs1ud0fFjvfZbT9TJ2YzS0kP+rVsBHstuV1BuoEb8aiWpmOH2lQ+x7AQpKi1Eoo+TTRX5yzaP7V0HHY9XqUcuvY8+jTU0sx7HWAUhS6s07uRT6Sl5i6OGnae11zZdup9DNbyWtHU0DwW2zRqDjtNqa/7vR8Demqq5ZT2sjACmKPUyozLqSL/QoWEjms6W9+5dSZo7oT7KDoRLnbNS3O+2qquQeiJuKj/JGAtum1DoxYmBryN8l5D3vJV/bRBPNpAgq1JoKNmDI2tHqsA8ApGDR9lONpwltiCDUpqey3mhAalIhhCEIBCEIMELUqYLrcWHBBzfXrVAVLRLF5FTECYZAbY5hriMbXtjuXHtJaKNRI4WEVW15bNC4bLZnDOWLcHnMtydmF6dqae6p+suplNV4yx+XkJG+TJbm2hmOhBw+n1ErnDaLGRt9KWZsYHWDiO5L/AKpxM/xGkaKM72se+Z3c0ALqkfB1SDlsfKeeWV7/AHE2UtQ6qU8X2cETeqNo+CDj8OhNHDJ+kKk81PRhrT2uxUxSaBiw4nREr8saussOstb8l12PRdty2GaN6EHNKPRFePsqfRtMPVpzK8drha6kBq/XyC0ukJgPRgYyFvZYXXQ2aPHMnmUIQc4j4PadxvNx0x55Z5H36xeylqHU2li+zp4gefiwT3lXdtGE62lCCtw6JAwAA6hZbTNGqeFOEsRBBCs0d0J9lB0KUDAlWQR7aIJ1tIFtoQMCnCWIgnEIEhgWbLKEAhCEAhCEAhCEAhCEAhCEAhCEGCEy+EFCEDf0UJTaYLCEDghCWIwhCBWyEWQhBlCEIBCEIBCEIBCEIBCEIBCEIBCEIBCEIBCE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computer_intro_img.jpg"/>
          <p:cNvPicPr>
            <a:picLocks noChangeAspect="1"/>
          </p:cNvPicPr>
          <p:nvPr/>
        </p:nvPicPr>
        <p:blipFill>
          <a:blip r:embed="rId2" cstate="print"/>
          <a:stretch>
            <a:fillRect/>
          </a:stretch>
        </p:blipFill>
        <p:spPr>
          <a:xfrm>
            <a:off x="762000" y="3200400"/>
            <a:ext cx="2286000" cy="180242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4617B"/>
      </a:dk2>
      <a:lt2>
        <a:srgbClr val="DBF5F9"/>
      </a:lt2>
      <a:accent1>
        <a:srgbClr val="0F6FC6"/>
      </a:accent1>
      <a:accent2>
        <a:srgbClr val="C4EEFF"/>
      </a:accent2>
      <a:accent3>
        <a:srgbClr val="FFFFFF"/>
      </a:accent3>
      <a:accent4>
        <a:srgbClr val="10CF9B"/>
      </a:accent4>
      <a:accent5>
        <a:srgbClr val="7CCA62"/>
      </a:accent5>
      <a:accent6>
        <a:srgbClr val="A5C249"/>
      </a:accent6>
      <a:hlink>
        <a:srgbClr val="02485C"/>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TotalTime>
  <Words>290</Words>
  <Application>Microsoft Office PowerPoint</Application>
  <PresentationFormat>On-screen Show (4:3)</PresentationFormat>
  <Paragraphs>75</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vt:lpstr>
      <vt:lpstr>Overview</vt:lpstr>
      <vt:lpstr>Consistent Practices</vt:lpstr>
      <vt:lpstr>Slide 4</vt:lpstr>
      <vt:lpstr>Slide 5</vt:lpstr>
      <vt:lpstr>Slide 6</vt:lpstr>
      <vt:lpstr>Slide 7</vt:lpstr>
      <vt:lpstr>Slide 8</vt:lpstr>
      <vt:lpstr>  Electronics</vt:lpstr>
      <vt:lpstr>Resources</vt:lpstr>
      <vt:lpstr>Energy Conservation</vt:lpstr>
      <vt:lpstr>40% of what goes into our landfills today is recyclable paper,  Each year, American throw away 25,000,000,000 Styrofoam cups.   Even 500 years from now, the foam coffee cup you used this morning will be sitting in a landfill.   In 2010, Americans threw away enough paper to cover 26,700 football fields in paper three feet deep.   The average person in the United States generates more than              4 pounds of waste daily.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Ferguson</dc:creator>
  <cp:lastModifiedBy>Windows User</cp:lastModifiedBy>
  <cp:revision>82</cp:revision>
  <dcterms:created xsi:type="dcterms:W3CDTF">2009-03-18T18:27:57Z</dcterms:created>
  <dcterms:modified xsi:type="dcterms:W3CDTF">2016-11-03T14:49:39Z</dcterms:modified>
</cp:coreProperties>
</file>